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83" r:id="rId4"/>
    <p:sldId id="302" r:id="rId6"/>
    <p:sldId id="299" r:id="rId7"/>
    <p:sldId id="291" r:id="rId8"/>
    <p:sldId id="284" r:id="rId9"/>
    <p:sldId id="290" r:id="rId10"/>
    <p:sldId id="285" r:id="rId11"/>
    <p:sldId id="300" r:id="rId12"/>
    <p:sldId id="303" r:id="rId13"/>
    <p:sldId id="301" r:id="rId14"/>
    <p:sldId id="304" r:id="rId15"/>
    <p:sldId id="305" r:id="rId16"/>
    <p:sldId id="306" r:id="rId17"/>
    <p:sldId id="289" r:id="rId18"/>
    <p:sldId id="297" r:id="rId19"/>
    <p:sldId id="296" r:id="rId20"/>
    <p:sldId id="298" r:id="rId21"/>
    <p:sldId id="268"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1E90"/>
    <a:srgbClr val="4617DE"/>
    <a:srgbClr val="FE2E46"/>
    <a:srgbClr val="F04A23"/>
    <a:srgbClr val="FC2A49"/>
    <a:srgbClr val="EE482C"/>
    <a:srgbClr val="4618DE"/>
    <a:srgbClr val="9D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8"/>
    <p:restoredTop sz="94692"/>
  </p:normalViewPr>
  <p:slideViewPr>
    <p:cSldViewPr snapToGrid="0">
      <p:cViewPr varScale="1">
        <p:scale>
          <a:sx n="106" d="100"/>
          <a:sy n="106" d="100"/>
        </p:scale>
        <p:origin x="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customXml" Target="../customXml/item3.xml"/><Relationship Id="rId27" Type="http://schemas.openxmlformats.org/officeDocument/2006/relationships/customXml" Target="../customXml/item2.xml"/><Relationship Id="rId26" Type="http://schemas.openxmlformats.org/officeDocument/2006/relationships/customXml" Target="../customXml/item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
    </inkml:context>
    <inkml:brush xml:id="br0">
      <inkml:brushProperty name="width" value="0.1" units="cm"/>
      <inkml:brushProperty name="height" value="0.1" units="cm"/>
      <inkml:brushProperty name="color" value="#000000"/>
    </inkml:brush>
  </inkml:definitions>
  <inkml:trace contextRef="#ctx0" brushRef="#br0">8758.000 4343.000 1183 0 0,'1.000'-6.000'2657'0'0,"0.000"-1.000"-2657"0"0</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
    </inkml:context>
    <inkml:brush xml:id="br0">
      <inkml:brushProperty name="width" value="0.1" units="cm"/>
      <inkml:brushProperty name="height" value="0.1" units="cm"/>
      <inkml:brushProperty name="color" value="#000000"/>
    </inkml:brush>
  </inkml:definitions>
  <inkml:trace contextRef="#ctx0" brushRef="#br0">22541.000 4514.000 8642 0 0,'0.000'0.000'0'0'0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1143000" y="685800"/>
            <a:ext cx="4572000" cy="3429000"/>
          </a:xfrm>
          <a:prstGeom prst="rect">
            <a:avLst/>
          </a:prstGeom>
        </p:spPr>
        <p:txBody>
          <a:bodyPr/>
          <a:lstStyle/>
          <a:p/>
        </p:txBody>
      </p:sp>
      <p:sp>
        <p:nvSpPr>
          <p:cNvPr id="466" name="Shape 466"/>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3_Blue background">
    <p:bg>
      <p:bgPr>
        <a:solidFill>
          <a:srgbClr val="2B2551"/>
        </a:solidFill>
        <a:effectLst/>
      </p:bgPr>
    </p:bg>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Title Slide">
    <p:bg>
      <p:bgPr>
        <a:solidFill>
          <a:srgbClr val="2B2551"/>
        </a:solidFill>
        <a:effectLst/>
      </p:bgPr>
    </p:bg>
    <p:spTree>
      <p:nvGrpSpPr>
        <p:cNvPr id="1" name=""/>
        <p:cNvGrpSpPr/>
        <p:nvPr/>
      </p:nvGrpSpPr>
      <p:grpSpPr>
        <a:xfrm>
          <a:off x="0" y="0"/>
          <a:ext cx="0" cy="0"/>
          <a:chOff x="0" y="0"/>
          <a:chExt cx="0" cy="0"/>
        </a:xfrm>
      </p:grpSpPr>
      <p:pic>
        <p:nvPicPr>
          <p:cNvPr id="9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9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0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0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02"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103"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2B2551"/>
        </a:solidFill>
        <a:effectLst/>
      </p:bgPr>
    </p:bg>
    <p:spTree>
      <p:nvGrpSpPr>
        <p:cNvPr id="1" name=""/>
        <p:cNvGrpSpPr/>
        <p:nvPr/>
      </p:nvGrpSpPr>
      <p:grpSpPr>
        <a:xfrm>
          <a:off x="0" y="0"/>
          <a:ext cx="0" cy="0"/>
          <a:chOff x="0" y="0"/>
          <a:chExt cx="0" cy="0"/>
        </a:xfrm>
      </p:grpSpPr>
      <p:pic>
        <p:nvPicPr>
          <p:cNvPr id="1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15" name="Title Text"/>
          <p:cNvSpPr txBox="1">
            <a:spLocks noGrp="1"/>
          </p:cNvSpPr>
          <p:nvPr>
            <p:ph type="title" hasCustomPrompt="1"/>
          </p:nvPr>
        </p:nvSpPr>
        <p:spPr>
          <a:prstGeom prst="rect">
            <a:avLst/>
          </a:prstGeom>
        </p:spPr>
        <p:txBody>
          <a:bodyPr/>
          <a:lstStyle/>
          <a:p>
            <a:r>
              <a:t>Title Text</a:t>
            </a:r>
          </a:p>
        </p:txBody>
      </p:sp>
      <p:sp>
        <p:nvSpPr>
          <p:cNvPr id="116"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Section Header">
    <p:bg>
      <p:bgPr>
        <a:solidFill>
          <a:srgbClr val="2B2551"/>
        </a:solidFill>
        <a:effectLst/>
      </p:bgPr>
    </p:bg>
    <p:spTree>
      <p:nvGrpSpPr>
        <p:cNvPr id="1" name=""/>
        <p:cNvGrpSpPr/>
        <p:nvPr/>
      </p:nvGrpSpPr>
      <p:grpSpPr>
        <a:xfrm>
          <a:off x="0" y="0"/>
          <a:ext cx="0" cy="0"/>
          <a:chOff x="0" y="0"/>
          <a:chExt cx="0" cy="0"/>
        </a:xfrm>
      </p:grpSpPr>
      <p:pic>
        <p:nvPicPr>
          <p:cNvPr id="12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2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2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2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28"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129"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_Two Content">
    <p:bg>
      <p:bgPr>
        <a:solidFill>
          <a:srgbClr val="2B2551"/>
        </a:solidFill>
        <a:effectLst/>
      </p:bgPr>
    </p:bg>
    <p:spTree>
      <p:nvGrpSpPr>
        <p:cNvPr id="1" name=""/>
        <p:cNvGrpSpPr/>
        <p:nvPr/>
      </p:nvGrpSpPr>
      <p:grpSpPr>
        <a:xfrm>
          <a:off x="0" y="0"/>
          <a:ext cx="0" cy="0"/>
          <a:chOff x="0" y="0"/>
          <a:chExt cx="0" cy="0"/>
        </a:xfrm>
      </p:grpSpPr>
      <p:pic>
        <p:nvPicPr>
          <p:cNvPr id="13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3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3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4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41"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142"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Comparison">
    <p:bg>
      <p:bgPr>
        <a:solidFill>
          <a:srgbClr val="2B2551"/>
        </a:solidFill>
        <a:effectLst/>
      </p:bgPr>
    </p:bg>
    <p:spTree>
      <p:nvGrpSpPr>
        <p:cNvPr id="1" name=""/>
        <p:cNvGrpSpPr/>
        <p:nvPr/>
      </p:nvGrpSpPr>
      <p:grpSpPr>
        <a:xfrm>
          <a:off x="0" y="0"/>
          <a:ext cx="0" cy="0"/>
          <a:chOff x="0" y="0"/>
          <a:chExt cx="0" cy="0"/>
        </a:xfrm>
      </p:grpSpPr>
      <p:pic>
        <p:nvPicPr>
          <p:cNvPr id="15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5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5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5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54"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55"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156"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Title Only">
    <p:bg>
      <p:bgPr>
        <a:solidFill>
          <a:srgbClr val="2B2551"/>
        </a:solidFill>
        <a:effectLst/>
      </p:bgPr>
    </p:bg>
    <p:spTree>
      <p:nvGrpSpPr>
        <p:cNvPr id="1" name=""/>
        <p:cNvGrpSpPr/>
        <p:nvPr/>
      </p:nvGrpSpPr>
      <p:grpSpPr>
        <a:xfrm>
          <a:off x="0" y="0"/>
          <a:ext cx="0" cy="0"/>
          <a:chOff x="0" y="0"/>
          <a:chExt cx="0" cy="0"/>
        </a:xfrm>
      </p:grpSpPr>
      <p:pic>
        <p:nvPicPr>
          <p:cNvPr id="16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6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6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6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68"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Blank">
    <p:bg>
      <p:bgPr>
        <a:solidFill>
          <a:srgbClr val="2B2551"/>
        </a:solidFill>
        <a:effectLst/>
      </p:bgPr>
    </p:bg>
    <p:spTree>
      <p:nvGrpSpPr>
        <p:cNvPr id="1" name=""/>
        <p:cNvGrpSpPr/>
        <p:nvPr/>
      </p:nvGrpSpPr>
      <p:grpSpPr>
        <a:xfrm>
          <a:off x="0" y="0"/>
          <a:ext cx="0" cy="0"/>
          <a:chOff x="0" y="0"/>
          <a:chExt cx="0" cy="0"/>
        </a:xfrm>
      </p:grpSpPr>
      <p:pic>
        <p:nvPicPr>
          <p:cNvPr id="17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7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7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7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8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Content with Caption">
    <p:bg>
      <p:bgPr>
        <a:solidFill>
          <a:srgbClr val="2B2551"/>
        </a:solidFill>
        <a:effectLst/>
      </p:bgPr>
    </p:bg>
    <p:spTree>
      <p:nvGrpSpPr>
        <p:cNvPr id="1" name=""/>
        <p:cNvGrpSpPr/>
        <p:nvPr/>
      </p:nvGrpSpPr>
      <p:grpSpPr>
        <a:xfrm>
          <a:off x="0" y="0"/>
          <a:ext cx="0" cy="0"/>
          <a:chOff x="0" y="0"/>
          <a:chExt cx="0" cy="0"/>
        </a:xfrm>
      </p:grpSpPr>
      <p:pic>
        <p:nvPicPr>
          <p:cNvPr id="18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18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18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19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191"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192"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93"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Picture with Caption">
    <p:bg>
      <p:bgPr>
        <a:solidFill>
          <a:srgbClr val="2B2551"/>
        </a:solidFill>
        <a:effectLst/>
      </p:bgPr>
    </p:bg>
    <p:spTree>
      <p:nvGrpSpPr>
        <p:cNvPr id="1" name=""/>
        <p:cNvGrpSpPr/>
        <p:nvPr/>
      </p:nvGrpSpPr>
      <p:grpSpPr>
        <a:xfrm>
          <a:off x="0" y="0"/>
          <a:ext cx="0" cy="0"/>
          <a:chOff x="0" y="0"/>
          <a:chExt cx="0" cy="0"/>
        </a:xfrm>
      </p:grpSpPr>
      <p:pic>
        <p:nvPicPr>
          <p:cNvPr id="20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0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0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0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05"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206"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207"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Blue background">
    <p:bg>
      <p:bgPr>
        <a:solidFill>
          <a:srgbClr val="2B2551"/>
        </a:solidFill>
        <a:effectLst/>
      </p:bgPr>
    </p:bg>
    <p:spTree>
      <p:nvGrpSpPr>
        <p:cNvPr id="1" name=""/>
        <p:cNvGrpSpPr/>
        <p:nvPr/>
      </p:nvGrpSpPr>
      <p:grpSpPr>
        <a:xfrm>
          <a:off x="0" y="0"/>
          <a:ext cx="0" cy="0"/>
          <a:chOff x="0" y="0"/>
          <a:chExt cx="0" cy="0"/>
        </a:xfrm>
      </p:grpSpPr>
      <p:sp>
        <p:nvSpPr>
          <p:cNvPr id="215"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B2551"/>
        </a:solidFill>
        <a:effectLst/>
      </p:bgPr>
    </p:bg>
    <p:spTree>
      <p:nvGrpSpPr>
        <p:cNvPr id="1" name=""/>
        <p:cNvGrpSpPr/>
        <p:nvPr/>
      </p:nvGrpSpPr>
      <p:grpSpPr>
        <a:xfrm>
          <a:off x="0" y="0"/>
          <a:ext cx="0" cy="0"/>
          <a:chOff x="0" y="0"/>
          <a:chExt cx="0" cy="0"/>
        </a:xfrm>
      </p:grpSpPr>
      <p:pic>
        <p:nvPicPr>
          <p:cNvPr id="22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2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2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2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26"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227"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2B2551"/>
        </a:solidFill>
        <a:effectLst/>
      </p:bgPr>
    </p:bg>
    <p:spTree>
      <p:nvGrpSpPr>
        <p:cNvPr id="1" name=""/>
        <p:cNvGrpSpPr/>
        <p:nvPr/>
      </p:nvGrpSpPr>
      <p:grpSpPr>
        <a:xfrm>
          <a:off x="0" y="0"/>
          <a:ext cx="0" cy="0"/>
          <a:chOff x="0" y="0"/>
          <a:chExt cx="0" cy="0"/>
        </a:xfrm>
      </p:grpSpPr>
      <p:pic>
        <p:nvPicPr>
          <p:cNvPr id="23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3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3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3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39" name="Title Text"/>
          <p:cNvSpPr txBox="1">
            <a:spLocks noGrp="1"/>
          </p:cNvSpPr>
          <p:nvPr>
            <p:ph type="title" hasCustomPrompt="1"/>
          </p:nvPr>
        </p:nvSpPr>
        <p:spPr>
          <a:prstGeom prst="rect">
            <a:avLst/>
          </a:prstGeom>
        </p:spPr>
        <p:txBody>
          <a:bodyPr/>
          <a:lstStyle/>
          <a:p>
            <a:r>
              <a:t>Title Text</a:t>
            </a:r>
          </a:p>
        </p:txBody>
      </p:sp>
      <p:sp>
        <p:nvSpPr>
          <p:cNvPr id="240"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Section Header">
    <p:bg>
      <p:bgPr>
        <a:solidFill>
          <a:srgbClr val="2B2551"/>
        </a:solidFill>
        <a:effectLst/>
      </p:bgPr>
    </p:bg>
    <p:spTree>
      <p:nvGrpSpPr>
        <p:cNvPr id="1" name=""/>
        <p:cNvGrpSpPr/>
        <p:nvPr/>
      </p:nvGrpSpPr>
      <p:grpSpPr>
        <a:xfrm>
          <a:off x="0" y="0"/>
          <a:ext cx="0" cy="0"/>
          <a:chOff x="0" y="0"/>
          <a:chExt cx="0" cy="0"/>
        </a:xfrm>
      </p:grpSpPr>
      <p:pic>
        <p:nvPicPr>
          <p:cNvPr id="24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4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5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5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52"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253"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_Two Content">
    <p:bg>
      <p:bgPr>
        <a:solidFill>
          <a:srgbClr val="2B2551"/>
        </a:solidFill>
        <a:effectLst/>
      </p:bgPr>
    </p:bg>
    <p:spTree>
      <p:nvGrpSpPr>
        <p:cNvPr id="1" name=""/>
        <p:cNvGrpSpPr/>
        <p:nvPr/>
      </p:nvGrpSpPr>
      <p:grpSpPr>
        <a:xfrm>
          <a:off x="0" y="0"/>
          <a:ext cx="0" cy="0"/>
          <a:chOff x="0" y="0"/>
          <a:chExt cx="0" cy="0"/>
        </a:xfrm>
      </p:grpSpPr>
      <p:pic>
        <p:nvPicPr>
          <p:cNvPr id="26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6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6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6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65"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266"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Comparison">
    <p:bg>
      <p:bgPr>
        <a:solidFill>
          <a:srgbClr val="2B2551"/>
        </a:solidFill>
        <a:effectLst/>
      </p:bgPr>
    </p:bg>
    <p:spTree>
      <p:nvGrpSpPr>
        <p:cNvPr id="1" name=""/>
        <p:cNvGrpSpPr/>
        <p:nvPr/>
      </p:nvGrpSpPr>
      <p:grpSpPr>
        <a:xfrm>
          <a:off x="0" y="0"/>
          <a:ext cx="0" cy="0"/>
          <a:chOff x="0" y="0"/>
          <a:chExt cx="0" cy="0"/>
        </a:xfrm>
      </p:grpSpPr>
      <p:pic>
        <p:nvPicPr>
          <p:cNvPr id="27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7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7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7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78"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7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280"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Only">
    <p:bg>
      <p:bgPr>
        <a:solidFill>
          <a:srgbClr val="2B2551"/>
        </a:solidFill>
        <a:effectLst/>
      </p:bgPr>
    </p:bg>
    <p:spTree>
      <p:nvGrpSpPr>
        <p:cNvPr id="1" name=""/>
        <p:cNvGrpSpPr/>
        <p:nvPr/>
      </p:nvGrpSpPr>
      <p:grpSpPr>
        <a:xfrm>
          <a:off x="0" y="0"/>
          <a:ext cx="0" cy="0"/>
          <a:chOff x="0" y="0"/>
          <a:chExt cx="0" cy="0"/>
        </a:xfrm>
      </p:grpSpPr>
      <p:pic>
        <p:nvPicPr>
          <p:cNvPr id="28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28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29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29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292"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Blank">
    <p:bg>
      <p:bgPr>
        <a:solidFill>
          <a:srgbClr val="2B2551"/>
        </a:solidFill>
        <a:effectLst/>
      </p:bgPr>
    </p:bg>
    <p:spTree>
      <p:nvGrpSpPr>
        <p:cNvPr id="1" name=""/>
        <p:cNvGrpSpPr/>
        <p:nvPr/>
      </p:nvGrpSpPr>
      <p:grpSpPr>
        <a:xfrm>
          <a:off x="0" y="0"/>
          <a:ext cx="0" cy="0"/>
          <a:chOff x="0" y="0"/>
          <a:chExt cx="0" cy="0"/>
        </a:xfrm>
      </p:grpSpPr>
      <p:pic>
        <p:nvPicPr>
          <p:cNvPr id="30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0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0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0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0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Content with Caption">
    <p:bg>
      <p:bgPr>
        <a:solidFill>
          <a:srgbClr val="2B2551"/>
        </a:solidFill>
        <a:effectLst/>
      </p:bgPr>
    </p:bg>
    <p:spTree>
      <p:nvGrpSpPr>
        <p:cNvPr id="1" name=""/>
        <p:cNvGrpSpPr/>
        <p:nvPr/>
      </p:nvGrpSpPr>
      <p:grpSpPr>
        <a:xfrm>
          <a:off x="0" y="0"/>
          <a:ext cx="0" cy="0"/>
          <a:chOff x="0" y="0"/>
          <a:chExt cx="0" cy="0"/>
        </a:xfrm>
      </p:grpSpPr>
      <p:pic>
        <p:nvPicPr>
          <p:cNvPr id="3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15"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316"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1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Picture with Caption">
    <p:bg>
      <p:bgPr>
        <a:solidFill>
          <a:srgbClr val="2B2551"/>
        </a:solidFill>
        <a:effectLst/>
      </p:bgPr>
    </p:bg>
    <p:spTree>
      <p:nvGrpSpPr>
        <p:cNvPr id="1" name=""/>
        <p:cNvGrpSpPr/>
        <p:nvPr/>
      </p:nvGrpSpPr>
      <p:grpSpPr>
        <a:xfrm>
          <a:off x="0" y="0"/>
          <a:ext cx="0" cy="0"/>
          <a:chOff x="0" y="0"/>
          <a:chExt cx="0" cy="0"/>
        </a:xfrm>
      </p:grpSpPr>
      <p:pic>
        <p:nvPicPr>
          <p:cNvPr id="32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2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2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2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29"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33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331"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7"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Blue background">
    <p:bg>
      <p:bgPr>
        <a:solidFill>
          <a:srgbClr val="2B2551"/>
        </a:solidFill>
        <a:effectLst/>
      </p:bgPr>
    </p:bg>
    <p:spTree>
      <p:nvGrpSpPr>
        <p:cNvPr id="1" name=""/>
        <p:cNvGrpSpPr/>
        <p:nvPr/>
      </p:nvGrpSpPr>
      <p:grpSpPr>
        <a:xfrm>
          <a:off x="0" y="0"/>
          <a:ext cx="0" cy="0"/>
          <a:chOff x="0" y="0"/>
          <a:chExt cx="0" cy="0"/>
        </a:xfrm>
      </p:grpSpPr>
      <p:sp>
        <p:nvSpPr>
          <p:cNvPr id="33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Slide">
    <p:bg>
      <p:bgPr>
        <a:solidFill>
          <a:srgbClr val="2B2551"/>
        </a:solidFill>
        <a:effectLst/>
      </p:bgPr>
    </p:bg>
    <p:spTree>
      <p:nvGrpSpPr>
        <p:cNvPr id="1" name=""/>
        <p:cNvGrpSpPr/>
        <p:nvPr/>
      </p:nvGrpSpPr>
      <p:grpSpPr>
        <a:xfrm>
          <a:off x="0" y="0"/>
          <a:ext cx="0" cy="0"/>
          <a:chOff x="0" y="0"/>
          <a:chExt cx="0" cy="0"/>
        </a:xfrm>
      </p:grpSpPr>
      <p:pic>
        <p:nvPicPr>
          <p:cNvPr id="34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4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4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4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50" name="Title Text"/>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Title Text</a:t>
            </a:r>
          </a:p>
        </p:txBody>
      </p:sp>
      <p:sp>
        <p:nvSpPr>
          <p:cNvPr id="351" name="Body Level One…"/>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5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2B2551"/>
        </a:solidFill>
        <a:effectLst/>
      </p:bgPr>
    </p:bg>
    <p:spTree>
      <p:nvGrpSpPr>
        <p:cNvPr id="1" name=""/>
        <p:cNvGrpSpPr/>
        <p:nvPr/>
      </p:nvGrpSpPr>
      <p:grpSpPr>
        <a:xfrm>
          <a:off x="0" y="0"/>
          <a:ext cx="0" cy="0"/>
          <a:chOff x="0" y="0"/>
          <a:chExt cx="0" cy="0"/>
        </a:xfrm>
      </p:grpSpPr>
      <p:pic>
        <p:nvPicPr>
          <p:cNvPr id="359"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60"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61"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62"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63" name="Title Text"/>
          <p:cNvSpPr txBox="1">
            <a:spLocks noGrp="1"/>
          </p:cNvSpPr>
          <p:nvPr>
            <p:ph type="title" hasCustomPrompt="1"/>
          </p:nvPr>
        </p:nvSpPr>
        <p:spPr>
          <a:prstGeom prst="rect">
            <a:avLst/>
          </a:prstGeom>
        </p:spPr>
        <p:txBody>
          <a:bodyPr/>
          <a:lstStyle/>
          <a:p>
            <a:r>
              <a:t>Title Text</a:t>
            </a:r>
          </a:p>
        </p:txBody>
      </p:sp>
      <p:sp>
        <p:nvSpPr>
          <p:cNvPr id="364"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2B2551"/>
        </a:solidFill>
        <a:effectLst/>
      </p:bgPr>
    </p:bg>
    <p:spTree>
      <p:nvGrpSpPr>
        <p:cNvPr id="1" name=""/>
        <p:cNvGrpSpPr/>
        <p:nvPr/>
      </p:nvGrpSpPr>
      <p:grpSpPr>
        <a:xfrm>
          <a:off x="0" y="0"/>
          <a:ext cx="0" cy="0"/>
          <a:chOff x="0" y="0"/>
          <a:chExt cx="0" cy="0"/>
        </a:xfrm>
      </p:grpSpPr>
      <p:pic>
        <p:nvPicPr>
          <p:cNvPr id="37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7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7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7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76" name="Title Text"/>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Title Text</a:t>
            </a:r>
          </a:p>
        </p:txBody>
      </p:sp>
      <p:sp>
        <p:nvSpPr>
          <p:cNvPr id="377" name="Body Level One…"/>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385" name="Title Text"/>
          <p:cNvSpPr txBox="1">
            <a:spLocks noGrp="1"/>
          </p:cNvSpPr>
          <p:nvPr>
            <p:ph type="title" hasCustomPrompt="1"/>
          </p:nvPr>
        </p:nvSpPr>
        <p:spPr>
          <a:xfrm>
            <a:off x="1039653" y="1153987"/>
            <a:ext cx="10112696" cy="921255"/>
          </a:xfrm>
          <a:prstGeom prst="rect">
            <a:avLst/>
          </a:prstGeom>
        </p:spPr>
        <p:txBody>
          <a:bodyPr/>
          <a:lstStyle/>
          <a:p>
            <a:r>
              <a:t>Title Text</a:t>
            </a:r>
          </a:p>
        </p:txBody>
      </p:sp>
      <p:sp>
        <p:nvSpPr>
          <p:cNvPr id="386" name="Body Level One…"/>
          <p:cNvSpPr txBox="1">
            <a:spLocks noGrp="1"/>
          </p:cNvSpPr>
          <p:nvPr>
            <p:ph type="body" sz="half" idx="1" hasCustomPrompt="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mparison">
    <p:bg>
      <p:bgPr>
        <a:solidFill>
          <a:srgbClr val="2B2551"/>
        </a:solidFill>
        <a:effectLst/>
      </p:bgPr>
    </p:bg>
    <p:spTree>
      <p:nvGrpSpPr>
        <p:cNvPr id="1" name=""/>
        <p:cNvGrpSpPr/>
        <p:nvPr/>
      </p:nvGrpSpPr>
      <p:grpSpPr>
        <a:xfrm>
          <a:off x="0" y="0"/>
          <a:ext cx="0" cy="0"/>
          <a:chOff x="0" y="0"/>
          <a:chExt cx="0" cy="0"/>
        </a:xfrm>
      </p:grpSpPr>
      <p:pic>
        <p:nvPicPr>
          <p:cNvPr id="39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39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39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39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398" name="Body Level One…"/>
          <p:cNvSpPr txBox="1">
            <a:spLocks noGrp="1"/>
          </p:cNvSpPr>
          <p:nvPr>
            <p:ph type="body" sz="quarter" idx="1" hasCustomPrompt="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9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p>
        </p:txBody>
      </p:sp>
      <p:sp>
        <p:nvSpPr>
          <p:cNvPr id="400"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40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Only">
    <p:bg>
      <p:bgPr>
        <a:solidFill>
          <a:srgbClr val="2B2551"/>
        </a:solidFill>
        <a:effectLst/>
      </p:bgPr>
    </p:bg>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0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1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1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12" name="Title Text"/>
          <p:cNvSpPr txBox="1">
            <a:spLocks noGrp="1"/>
          </p:cNvSpPr>
          <p:nvPr>
            <p:ph type="title" hasCustomPrompt="1"/>
          </p:nvPr>
        </p:nvSpPr>
        <p:spPr>
          <a:xfrm>
            <a:off x="1039653" y="1053628"/>
            <a:ext cx="10112696" cy="921255"/>
          </a:xfrm>
          <a:prstGeom prst="rect">
            <a:avLst/>
          </a:prstGeom>
        </p:spPr>
        <p:txBody>
          <a:bodyPr/>
          <a:lstStyle/>
          <a:p>
            <a:r>
              <a:t>Title Text</a:t>
            </a:r>
          </a:p>
        </p:txBody>
      </p:sp>
      <p:sp>
        <p:nvSpPr>
          <p:cNvPr id="41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bg>
      <p:bgPr>
        <a:solidFill>
          <a:srgbClr val="2B2551"/>
        </a:solidFill>
        <a:effectLst/>
      </p:bgPr>
    </p:bg>
    <p:spTree>
      <p:nvGrpSpPr>
        <p:cNvPr id="1" name=""/>
        <p:cNvGrpSpPr/>
        <p:nvPr/>
      </p:nvGrpSpPr>
      <p:grpSpPr>
        <a:xfrm>
          <a:off x="0" y="0"/>
          <a:ext cx="0" cy="0"/>
          <a:chOff x="0" y="0"/>
          <a:chExt cx="0" cy="0"/>
        </a:xfrm>
      </p:grpSpPr>
      <p:pic>
        <p:nvPicPr>
          <p:cNvPr id="42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2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2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2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2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2B2551"/>
        </a:solidFill>
        <a:effectLst/>
      </p:bgPr>
    </p:bg>
    <p:spTree>
      <p:nvGrpSpPr>
        <p:cNvPr id="1" name=""/>
        <p:cNvGrpSpPr/>
        <p:nvPr/>
      </p:nvGrpSpPr>
      <p:grpSpPr>
        <a:xfrm>
          <a:off x="0" y="0"/>
          <a:ext cx="0" cy="0"/>
          <a:chOff x="0" y="0"/>
          <a:chExt cx="0" cy="0"/>
        </a:xfrm>
      </p:grpSpPr>
      <p:pic>
        <p:nvPicPr>
          <p:cNvPr id="43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3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3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3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35"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436"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43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2B2551"/>
        </a:solidFill>
        <a:effectLst/>
      </p:bgPr>
    </p:bg>
    <p:spTree>
      <p:nvGrpSpPr>
        <p:cNvPr id="1" name=""/>
        <p:cNvGrpSpPr/>
        <p:nvPr/>
      </p:nvGrpSpPr>
      <p:grpSpPr>
        <a:xfrm>
          <a:off x="0" y="0"/>
          <a:ext cx="0" cy="0"/>
          <a:chOff x="0" y="0"/>
          <a:chExt cx="0" cy="0"/>
        </a:xfrm>
      </p:grpSpPr>
      <p:pic>
        <p:nvPicPr>
          <p:cNvPr id="44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44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44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44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449"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45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451"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45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ue background">
    <p:bg>
      <p:bgPr>
        <a:solidFill>
          <a:srgbClr val="2B2551"/>
        </a:solidFill>
        <a:effectLst/>
      </p:bgPr>
    </p:bg>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39653" y="1153987"/>
            <a:ext cx="10112695" cy="921254"/>
          </a:xfrm>
        </p:spPr>
        <p:txBody>
          <a:bodyPr/>
          <a:lstStyle/>
          <a:p>
            <a:r>
              <a:rPr lang="en-US"/>
              <a:t>Click to edit Master title style</a:t>
            </a:r>
            <a:endParaRPr lang="en-US"/>
          </a:p>
        </p:txBody>
      </p:sp>
      <p:sp>
        <p:nvSpPr>
          <p:cNvPr id="3" name="Content Placeholder 2"/>
          <p:cNvSpPr>
            <a:spLocks noGrp="1"/>
          </p:cNvSpPr>
          <p:nvPr>
            <p:ph sz="half" idx="1"/>
          </p:nvPr>
        </p:nvSpPr>
        <p:spPr>
          <a:xfrm>
            <a:off x="1039653" y="2087362"/>
            <a:ext cx="4919546" cy="40896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32802" y="2087362"/>
            <a:ext cx="4919546" cy="408960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Content with Caption">
    <p:bg>
      <p:bgPr>
        <a:solidFill>
          <a:srgbClr val="2B2551"/>
        </a:solidFill>
        <a:effectLst/>
      </p:bgPr>
    </p:bg>
    <p:spTree>
      <p:nvGrpSpPr>
        <p:cNvPr id="1" name=""/>
        <p:cNvGrpSpPr/>
        <p:nvPr/>
      </p:nvGrpSpPr>
      <p:grpSpPr>
        <a:xfrm>
          <a:off x="0" y="0"/>
          <a:ext cx="0" cy="0"/>
          <a:chOff x="0" y="0"/>
          <a:chExt cx="0" cy="0"/>
        </a:xfrm>
      </p:grpSpPr>
      <p:pic>
        <p:nvPicPr>
          <p:cNvPr id="63"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64"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65"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66"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67" name="Title Text"/>
          <p:cNvSpPr txBox="1">
            <a:spLocks noGrp="1"/>
          </p:cNvSpPr>
          <p:nvPr>
            <p:ph type="title" hasCustomPrompt="1"/>
          </p:nvPr>
        </p:nvSpPr>
        <p:spPr>
          <a:xfrm>
            <a:off x="839787" y="702526"/>
            <a:ext cx="3932239" cy="1354874"/>
          </a:xfrm>
          <a:prstGeom prst="rect">
            <a:avLst/>
          </a:prstGeom>
        </p:spPr>
        <p:txBody>
          <a:bodyPr anchor="b"/>
          <a:lstStyle>
            <a:lvl1pPr>
              <a:defRPr sz="3200"/>
            </a:lvl1pPr>
          </a:lstStyle>
          <a:p>
            <a:r>
              <a:t>Title Text</a:t>
            </a:r>
          </a:p>
        </p:txBody>
      </p:sp>
      <p:sp>
        <p:nvSpPr>
          <p:cNvPr id="68" name="Body Level One…"/>
          <p:cNvSpPr txBox="1">
            <a:spLocks noGrp="1"/>
          </p:cNvSpPr>
          <p:nvPr>
            <p:ph type="body" sz="half" idx="1" hasCustomPrompt="1"/>
          </p:nvPr>
        </p:nvSpPr>
        <p:spPr>
          <a:xfrm>
            <a:off x="5185316" y="1304693"/>
            <a:ext cx="6170072" cy="4556358"/>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_Picture with Caption">
    <p:bg>
      <p:bgPr>
        <a:solidFill>
          <a:srgbClr val="2B2551"/>
        </a:solidFill>
        <a:effectLst/>
      </p:bgPr>
    </p:bg>
    <p:spTree>
      <p:nvGrpSpPr>
        <p:cNvPr id="1" name=""/>
        <p:cNvGrpSpPr/>
        <p:nvPr/>
      </p:nvGrpSpPr>
      <p:grpSpPr>
        <a:xfrm>
          <a:off x="0" y="0"/>
          <a:ext cx="0" cy="0"/>
          <a:chOff x="0" y="0"/>
          <a:chExt cx="0" cy="0"/>
        </a:xfrm>
      </p:grpSpPr>
      <p:pic>
        <p:nvPicPr>
          <p:cNvPr id="7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headEnd/>
            <a:tailEnd/>
          </a:ln>
        </p:spPr>
      </p:pic>
      <p:pic>
        <p:nvPicPr>
          <p:cNvPr id="7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headEnd/>
            <a:tailEnd/>
          </a:ln>
        </p:spPr>
      </p:pic>
      <p:pic>
        <p:nvPicPr>
          <p:cNvPr id="7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headEnd/>
            <a:tailEnd/>
          </a:ln>
        </p:spPr>
      </p:pic>
      <p:pic>
        <p:nvPicPr>
          <p:cNvPr id="8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headEnd/>
            <a:tailEnd/>
          </a:ln>
        </p:spPr>
      </p:pic>
      <p:sp>
        <p:nvSpPr>
          <p:cNvPr id="81" name="Title Text"/>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Title Text</a:t>
            </a:r>
          </a:p>
        </p:txBody>
      </p:sp>
      <p:sp>
        <p:nvSpPr>
          <p:cNvPr id="8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p:txBody>
      </p:sp>
      <p:sp>
        <p:nvSpPr>
          <p:cNvPr id="83" name="Body Level One…"/>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2" Type="http://schemas.openxmlformats.org/officeDocument/2006/relationships/theme" Target="../theme/theme1.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049144" y="2007218"/>
            <a:ext cx="10093712" cy="4169745"/>
          </a:xfrm>
          <a:prstGeom prst="rect">
            <a:avLst/>
          </a:prstGeom>
          <a:ln w="12700">
            <a:miter lim="400000"/>
          </a:ln>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039653" y="1064778"/>
            <a:ext cx="10112696" cy="921256"/>
          </a:xfrm>
          <a:prstGeom prst="rect">
            <a:avLst/>
          </a:prstGeom>
          <a:ln w="12700">
            <a:miter lim="400000"/>
          </a:ln>
        </p:spPr>
        <p:txBody>
          <a:bodyPr lIns="45719" rIns="45719" anchor="ctr">
            <a:normAutofit/>
          </a:bodyPr>
          <a:lstStyle/>
          <a:p>
            <a:r>
              <a:t>Title Text</a:t>
            </a:r>
          </a:p>
        </p:txBody>
      </p:sp>
      <p:sp>
        <p:nvSpPr>
          <p:cNvPr id="4" name="Slide Number"/>
          <p:cNvSpPr txBox="1">
            <a:spLocks noGrp="1"/>
          </p:cNvSpPr>
          <p:nvPr>
            <p:ph type="sldNum" sz="quarter" idx="2"/>
          </p:nvPr>
        </p:nvSpPr>
        <p:spPr>
          <a:xfrm>
            <a:off x="10884232" y="6414758"/>
            <a:ext cx="258625" cy="248306"/>
          </a:xfrm>
          <a:prstGeom prst="rect">
            <a:avLst/>
          </a:prstGeom>
          <a:ln w="12700">
            <a:miter lim="400000"/>
          </a:ln>
        </p:spPr>
        <p:txBody>
          <a:bodyPr wrap="none" lIns="45719" rIns="45719" anchor="ctr">
            <a:spAutoFit/>
          </a:bodyPr>
          <a:lstStyle>
            <a:lvl1pPr algn="r">
              <a:defRPr sz="1200"/>
            </a:lvl1pPr>
          </a:lstStyle>
          <a:p>
            <a:fld id="{86CB4B4D-7CA3-9044-876B-883B54F8677D}"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8.xml"/><Relationship Id="rId7" Type="http://schemas.openxmlformats.org/officeDocument/2006/relationships/image" Target="../media/image14.png"/><Relationship Id="rId6" Type="http://schemas.openxmlformats.org/officeDocument/2006/relationships/customXml" Target="../ink/ink1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9.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0.xml"/><Relationship Id="rId7" Type="http://schemas.openxmlformats.org/officeDocument/2006/relationships/image" Target="../media/image14.png"/><Relationship Id="rId6" Type="http://schemas.openxmlformats.org/officeDocument/2006/relationships/customXml" Target="../ink/ink1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0.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2.xml"/><Relationship Id="rId7" Type="http://schemas.openxmlformats.org/officeDocument/2006/relationships/image" Target="../media/image14.png"/><Relationship Id="rId6" Type="http://schemas.openxmlformats.org/officeDocument/2006/relationships/customXml" Target="../ink/ink2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4.xml"/><Relationship Id="rId7" Type="http://schemas.openxmlformats.org/officeDocument/2006/relationships/image" Target="../media/image14.png"/><Relationship Id="rId6" Type="http://schemas.openxmlformats.org/officeDocument/2006/relationships/customXml" Target="../ink/ink2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2.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6.xml"/><Relationship Id="rId7" Type="http://schemas.openxmlformats.org/officeDocument/2006/relationships/image" Target="../media/image14.png"/><Relationship Id="rId6" Type="http://schemas.openxmlformats.org/officeDocument/2006/relationships/customXml" Target="../ink/ink2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3.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8.xml"/><Relationship Id="rId7" Type="http://schemas.openxmlformats.org/officeDocument/2006/relationships/image" Target="../media/image14.png"/><Relationship Id="rId6" Type="http://schemas.openxmlformats.org/officeDocument/2006/relationships/customXml" Target="../ink/ink2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14.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image" Target="../media/image22.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0.xml"/><Relationship Id="rId7" Type="http://schemas.openxmlformats.org/officeDocument/2006/relationships/image" Target="../media/image14.png"/><Relationship Id="rId6" Type="http://schemas.openxmlformats.org/officeDocument/2006/relationships/customXml" Target="../ink/ink2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5.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2.xml"/><Relationship Id="rId7" Type="http://schemas.openxmlformats.org/officeDocument/2006/relationships/image" Target="../media/image14.png"/><Relationship Id="rId6" Type="http://schemas.openxmlformats.org/officeDocument/2006/relationships/customXml" Target="../ink/ink3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34.xml"/><Relationship Id="rId7" Type="http://schemas.openxmlformats.org/officeDocument/2006/relationships/image" Target="../media/image14.png"/><Relationship Id="rId6" Type="http://schemas.openxmlformats.org/officeDocument/2006/relationships/customXml" Target="../ink/ink3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17.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2.xml"/><Relationship Id="rId7" Type="http://schemas.openxmlformats.org/officeDocument/2006/relationships/image" Target="../media/image14.png"/><Relationship Id="rId6" Type="http://schemas.openxmlformats.org/officeDocument/2006/relationships/customXml" Target="../ink/ink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1.xml"/><Relationship Id="rId11" Type="http://schemas.openxmlformats.org/officeDocument/2006/relationships/slideLayout" Target="../slideLayouts/slideLayout34.xml"/><Relationship Id="rId10" Type="http://schemas.openxmlformats.org/officeDocument/2006/relationships/image" Target="../media/image16.png"/><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4.xml"/><Relationship Id="rId7" Type="http://schemas.openxmlformats.org/officeDocument/2006/relationships/image" Target="../media/image14.png"/><Relationship Id="rId6" Type="http://schemas.openxmlformats.org/officeDocument/2006/relationships/customXml" Target="../ink/ink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2" Type="http://schemas.openxmlformats.org/officeDocument/2006/relationships/notesSlide" Target="../notesSlides/notesSlide2.xml"/><Relationship Id="rId11" Type="http://schemas.openxmlformats.org/officeDocument/2006/relationships/slideLayout" Target="../slideLayouts/slideLayout2.xml"/><Relationship Id="rId10" Type="http://schemas.openxmlformats.org/officeDocument/2006/relationships/image" Target="../media/image17.png"/><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6.xml"/><Relationship Id="rId7" Type="http://schemas.openxmlformats.org/officeDocument/2006/relationships/image" Target="../media/image14.png"/><Relationship Id="rId6" Type="http://schemas.openxmlformats.org/officeDocument/2006/relationships/customXml" Target="../ink/ink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3.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8.xml"/><Relationship Id="rId7" Type="http://schemas.openxmlformats.org/officeDocument/2006/relationships/image" Target="../media/image14.png"/><Relationship Id="rId6" Type="http://schemas.openxmlformats.org/officeDocument/2006/relationships/customXml" Target="../ink/ink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4.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0.xml"/><Relationship Id="rId7" Type="http://schemas.openxmlformats.org/officeDocument/2006/relationships/image" Target="../media/image14.png"/><Relationship Id="rId6" Type="http://schemas.openxmlformats.org/officeDocument/2006/relationships/customXml" Target="../ink/ink9.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5.xml"/><Relationship Id="rId12" Type="http://schemas.openxmlformats.org/officeDocument/2006/relationships/slideLayout" Target="../slideLayouts/slideLayout34.xml"/><Relationship Id="rId11" Type="http://schemas.openxmlformats.org/officeDocument/2006/relationships/image" Target="../media/image19.png"/><Relationship Id="rId10" Type="http://schemas.openxmlformats.org/officeDocument/2006/relationships/image" Target="../media/image18.jpe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2.xml"/><Relationship Id="rId7" Type="http://schemas.openxmlformats.org/officeDocument/2006/relationships/image" Target="../media/image14.png"/><Relationship Id="rId6" Type="http://schemas.openxmlformats.org/officeDocument/2006/relationships/customXml" Target="../ink/ink1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4.xml"/><Relationship Id="rId7" Type="http://schemas.openxmlformats.org/officeDocument/2006/relationships/image" Target="../media/image14.png"/><Relationship Id="rId6" Type="http://schemas.openxmlformats.org/officeDocument/2006/relationships/customXml" Target="../ink/ink13.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1" Type="http://schemas.openxmlformats.org/officeDocument/2006/relationships/notesSlide" Target="../notesSlides/notesSlide7.xml"/><Relationship Id="rId10"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customXml" Target="../ink/ink16.xml"/><Relationship Id="rId7" Type="http://schemas.openxmlformats.org/officeDocument/2006/relationships/image" Target="../media/image14.png"/><Relationship Id="rId6" Type="http://schemas.openxmlformats.org/officeDocument/2006/relationships/customXml" Target="../ink/ink15.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4.png"/><Relationship Id="rId2" Type="http://schemas.openxmlformats.org/officeDocument/2006/relationships/image" Target="../media/image2.png"/><Relationship Id="rId13" Type="http://schemas.openxmlformats.org/officeDocument/2006/relationships/notesSlide" Target="../notesSlides/notesSlide8.xml"/><Relationship Id="rId12" Type="http://schemas.openxmlformats.org/officeDocument/2006/relationships/slideLayout" Target="../slideLayouts/slideLayout2.xml"/><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using a computer&#10;&#10;Description automatically generated"/>
          <p:cNvPicPr>
            <a:picLocks noChangeAspect="1"/>
          </p:cNvPicPr>
          <p:nvPr/>
        </p:nvPicPr>
        <p:blipFill rotWithShape="1">
          <a:blip r:embed="rId1"/>
          <a:srcRect l="28" t="125" r="5881" b="35700"/>
          <a:stretch>
            <a:fillRect/>
          </a:stretch>
        </p:blipFill>
        <p:spPr>
          <a:xfrm>
            <a:off x="-2985" y="1339747"/>
            <a:ext cx="12225969" cy="5533684"/>
          </a:xfrm>
          <a:prstGeom prst="rect">
            <a:avLst/>
          </a:prstGeom>
        </p:spPr>
      </p:pic>
      <p:sp>
        <p:nvSpPr>
          <p:cNvPr id="468" name="Rectangle"/>
          <p:cNvSpPr/>
          <p:nvPr/>
        </p:nvSpPr>
        <p:spPr>
          <a:xfrm>
            <a:off x="-11767" y="1322602"/>
            <a:ext cx="12203767" cy="5535101"/>
          </a:xfrm>
          <a:prstGeom prst="rect">
            <a:avLst/>
          </a:prstGeom>
          <a:solidFill>
            <a:srgbClr val="4617DE"/>
          </a:solidFill>
          <a:ln w="12700">
            <a:miter lim="400000"/>
          </a:ln>
        </p:spPr>
        <p:txBody>
          <a:bodyPr lIns="45719" rIns="45719" anchor="ctr"/>
          <a:lstStyle/>
          <a:p>
            <a:endParaRPr lang="en-US"/>
          </a:p>
        </p:txBody>
      </p:sp>
      <p:pic>
        <p:nvPicPr>
          <p:cNvPr id="46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headEnd/>
            <a:tailEnd/>
          </a:ln>
        </p:spPr>
      </p:pic>
      <p:pic>
        <p:nvPicPr>
          <p:cNvPr id="47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headEnd/>
            <a:tailEnd/>
          </a:ln>
        </p:spPr>
      </p:pic>
      <p:pic>
        <p:nvPicPr>
          <p:cNvPr id="47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headEnd/>
            <a:tailEnd/>
          </a:ln>
        </p:spPr>
      </p:pic>
      <p:pic>
        <p:nvPicPr>
          <p:cNvPr id="47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headEnd/>
            <a:tailEnd/>
          </a:ln>
        </p:spPr>
      </p:pic>
      <p:pic>
        <p:nvPicPr>
          <p:cNvPr id="474" name="Image" descr="Image"/>
          <p:cNvPicPr>
            <a:picLocks noChangeAspect="1"/>
          </p:cNvPicPr>
          <p:nvPr/>
        </p:nvPicPr>
        <p:blipFill rotWithShape="1">
          <a:blip r:embed="rId6"/>
          <a:srcRect l="1000" r="13538" b="33964"/>
          <a:stretch>
            <a:fillRect/>
          </a:stretch>
        </p:blipFill>
        <p:spPr>
          <a:xfrm>
            <a:off x="10008652" y="5282070"/>
            <a:ext cx="2250548" cy="1597284"/>
          </a:xfrm>
          <a:prstGeom prst="rect">
            <a:avLst/>
          </a:prstGeom>
          <a:ln w="12700">
            <a:miter lim="400000"/>
            <a:headEnd/>
            <a:tailEnd/>
          </a:ln>
        </p:spPr>
      </p:pic>
      <p:pic>
        <p:nvPicPr>
          <p:cNvPr id="475" name="Image" descr="Image"/>
          <p:cNvPicPr>
            <a:picLocks noChangeAspect="1"/>
          </p:cNvPicPr>
          <p:nvPr/>
        </p:nvPicPr>
        <p:blipFill>
          <a:blip r:embed="rId7"/>
          <a:stretch>
            <a:fillRect/>
          </a:stretch>
        </p:blipFill>
        <p:spPr>
          <a:xfrm>
            <a:off x="1380497" y="2051146"/>
            <a:ext cx="4240770" cy="4117181"/>
          </a:xfrm>
          <a:prstGeom prst="rect">
            <a:avLst/>
          </a:prstGeom>
          <a:ln w="12700">
            <a:miter lim="400000"/>
            <a:headEnd/>
            <a:tailEnd/>
          </a:ln>
        </p:spPr>
      </p:pic>
      <p:sp>
        <p:nvSpPr>
          <p:cNvPr id="476" name="A new generation…"/>
          <p:cNvSpPr txBox="1"/>
          <p:nvPr/>
        </p:nvSpPr>
        <p:spPr>
          <a:xfrm>
            <a:off x="4657725" y="1831975"/>
            <a:ext cx="7601585" cy="1799590"/>
          </a:xfrm>
          <a:prstGeom prst="rect">
            <a:avLst/>
          </a:prstGeom>
          <a:ln w="12700">
            <a:miter lim="400000"/>
          </a:ln>
        </p:spPr>
        <p:txBody>
          <a:bodyPr wrap="squar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en-US" altLang="en-GB" b="1">
                <a:latin typeface="Microsoft YaHei" panose="020B0503020204020204" charset="-122"/>
              </a:rPr>
              <a:t>Air Quality Monitoring and Forecasting System Using Machine Learning</a:t>
            </a:r>
            <a:endParaRPr lang="en-US" altLang="en-GB" b="1">
              <a:latin typeface="Microsoft YaHei" panose="020B0503020204020204" charset="-122"/>
            </a:endParaRPr>
          </a:p>
        </p:txBody>
      </p:sp>
      <p:sp>
        <p:nvSpPr>
          <p:cNvPr id="5" name="Content Placeholder 2"/>
          <p:cNvSpPr txBox="1">
            <a:spLocks noGrp="1"/>
          </p:cNvSpPr>
          <p:nvPr>
            <p:ph type="body" sz="quarter" idx="1"/>
          </p:nvPr>
        </p:nvSpPr>
        <p:spPr>
          <a:xfrm>
            <a:off x="6591300" y="3975735"/>
            <a:ext cx="4107180" cy="1583690"/>
          </a:xfrm>
          <a:prstGeom prst="rect">
            <a:avLst/>
          </a:prstGeom>
        </p:spPr>
        <p:txBody>
          <a:bodyPr lIns="45719" tIns="45720" rIns="45719" bIns="45720" anchor="ctr">
            <a:normAutofit fontScale="90000" lnSpcReduction="20000"/>
          </a:bodyPr>
          <a:lstStyle/>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GB" sz="1600">
                <a:solidFill>
                  <a:srgbClr val="FEFFFE"/>
                </a:solidFill>
                <a:latin typeface="Microsoft YaHei Light" panose="020B0502040204020203" charset="-122"/>
              </a:rPr>
              <a:t>Group_12 </a:t>
            </a:r>
            <a:endParaRPr lang="en-US" altLang="en-GB" sz="16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GB" sz="1600">
                <a:solidFill>
                  <a:srgbClr val="FEFFFE"/>
                </a:solidFill>
                <a:latin typeface="Microsoft YaHei Light" panose="020B0502040204020203" charset="-122"/>
              </a:rPr>
              <a:t>1.Aisha</a:t>
            </a:r>
            <a:endParaRPr lang="en-US" altLang="en-GB" sz="16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GB" sz="1600">
                <a:solidFill>
                  <a:srgbClr val="FEFFFE"/>
                </a:solidFill>
                <a:latin typeface="Microsoft YaHei Light" panose="020B0502040204020203" charset="-122"/>
              </a:rPr>
              <a:t>2.Hana Teshome</a:t>
            </a:r>
            <a:endParaRPr lang="en-US" altLang="en-GB" sz="16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GB" sz="1600">
                <a:solidFill>
                  <a:srgbClr val="FEFFFE"/>
                </a:solidFill>
                <a:latin typeface="Microsoft YaHei Light" panose="020B0502040204020203" charset="-122"/>
              </a:rPr>
              <a:t>3.Tewodros Agegnehu</a:t>
            </a:r>
            <a:endParaRPr lang="en-US" altLang="en-GB" sz="1600">
              <a:solidFill>
                <a:srgbClr val="FEFFFE"/>
              </a:solidFill>
              <a:latin typeface="Microsoft YaHei Light" panose="020B0502040204020203" charset="-122"/>
            </a:endParaRP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altLang="en-GB" sz="1600">
                <a:solidFill>
                  <a:srgbClr val="FEFFFE"/>
                </a:solidFill>
                <a:latin typeface="Microsoft YaHei Light" panose="020B0502040204020203" charset="-122"/>
              </a:rPr>
              <a:t>4.Tsion Getu</a:t>
            </a:r>
            <a:endParaRPr lang="en-US" altLang="en-GB" sz="1600">
              <a:solidFill>
                <a:srgbClr val="FEFFFE"/>
              </a:solidFill>
              <a:latin typeface="Microsoft YaHei Light" panose="020B0502040204020203"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07334" y="2031148"/>
            <a:ext cx="10715116" cy="1362402"/>
          </a:xfrm>
          <a:prstGeom prst="rect">
            <a:avLst/>
          </a:prstGeom>
          <a:solidFill>
            <a:srgbClr val="FE2E45"/>
          </a:solidFill>
          <a:ln w="12700">
            <a:miter lim="400000"/>
          </a:ln>
        </p:spPr>
        <p:txBody>
          <a:bodyPr lIns="45719" rIns="45719" anchor="ctr"/>
          <a:lstStyle/>
          <a:p>
            <a:endParaRPr dirty="0"/>
          </a:p>
        </p:txBody>
      </p:sp>
      <p:sp>
        <p:nvSpPr>
          <p:cNvPr id="8" name="Title 1"/>
          <p:cNvSpPr txBox="1"/>
          <p:nvPr/>
        </p:nvSpPr>
        <p:spPr>
          <a:xfrm>
            <a:off x="461625" y="2311305"/>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Model</a:t>
            </a:r>
            <a:endParaRPr lang="en-US" sz="4000" dirty="0">
              <a:solidFill>
                <a:schemeClr val="tx1"/>
              </a:solidFill>
            </a:endParaRPr>
          </a:p>
        </p:txBody>
      </p:sp>
      <p:sp>
        <p:nvSpPr>
          <p:cNvPr id="4" name="Text Box 3"/>
          <p:cNvSpPr txBox="1"/>
          <p:nvPr/>
        </p:nvSpPr>
        <p:spPr>
          <a:xfrm>
            <a:off x="461645" y="3624580"/>
            <a:ext cx="6932295" cy="1470025"/>
          </a:xfrm>
          <a:prstGeom prst="rect">
            <a:avLst/>
          </a:prstGeom>
        </p:spPr>
        <p:txBody>
          <a:bodyPr wrap="square">
            <a:noAutofit/>
          </a:bodyPr>
          <a:p>
            <a:r>
              <a:rPr lang="en-US" altLang="zh-CN" sz="1600">
                <a:solidFill>
                  <a:schemeClr val="bg1"/>
                </a:solidFill>
              </a:rPr>
              <a:t>The project utilizes Linear Regressionand  Random forest model to forecast future air quality values based on historical trends. This approach is chosen for its transparency, ease of interpretation, and suitability for baseline forecasting.</a:t>
            </a:r>
            <a:endParaRPr lang="en-US" altLang="zh-CN" sz="1600">
              <a:solidFill>
                <a:schemeClr val="bg1"/>
              </a:solidFill>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latin typeface="Microsoft YaHei" panose="020B0503020204020204" charset="-122"/>
                <a:ea typeface="Microsoft YaHei" panose="020B0503020204020204" charset="-122"/>
              </a:rPr>
              <a:t>Model Selection and Training </a:t>
            </a:r>
            <a:endParaRPr lang="en-US" dirty="0"/>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fontScale="90000" lnSpcReduction="2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2400" b="1">
                <a:latin typeface="Microsoft YaHei Light" panose="020B0502040204020203" charset="-122"/>
                <a:ea typeface="+mj-lt"/>
                <a:cs typeface="+mj-lt"/>
              </a:rPr>
              <a:t>Model Selection</a:t>
            </a:r>
            <a:endParaRPr lang="en-US" altLang="en-GB" sz="2400" b="1">
              <a:latin typeface="Microsoft YaHei Light" panose="020B0502040204020203" charset="-122"/>
              <a:ea typeface="+mj-lt"/>
              <a:cs typeface="+mj-lt"/>
            </a:endParaRPr>
          </a:p>
          <a:p>
            <a:pPr marL="0" indent="0" hangingPunct="1">
              <a:lnSpc>
                <a:spcPct val="120000"/>
              </a:lnSpc>
              <a:buNone/>
              <a:defRPr sz="1400">
                <a:solidFill>
                  <a:srgbClr val="000000"/>
                </a:solidFill>
                <a:latin typeface="Merriweather Sans Light"/>
                <a:ea typeface="Merriweather Sans Light"/>
                <a:cs typeface="Merriweather Sans Light"/>
                <a:sym typeface="Merriweather Sans Light"/>
              </a:defRPr>
            </a:pPr>
            <a:r>
              <a:rPr lang="en-US" altLang="en-GB" sz="1600">
                <a:latin typeface="Microsoft YaHei Light" panose="020B0502040204020203" charset="-122"/>
                <a:ea typeface="+mj-lt"/>
                <a:cs typeface="+mj-lt"/>
              </a:rPr>
              <a:t>A Linear Regression model and </a:t>
            </a:r>
            <a:r>
              <a:rPr lang="en-US" altLang="en-GB" sz="1600">
                <a:latin typeface="Microsoft YaHei Light" panose="020B0502040204020203" charset="-122"/>
                <a:ea typeface="+mj-lt"/>
                <a:cs typeface="+mj-lt"/>
                <a:sym typeface="+mn-ea"/>
              </a:rPr>
              <a:t>Random Forest </a:t>
            </a:r>
            <a:r>
              <a:rPr lang="en-US" altLang="en-GB" sz="1600">
                <a:latin typeface="Microsoft YaHei Light" panose="020B0502040204020203" charset="-122"/>
                <a:ea typeface="+mj-lt"/>
                <a:cs typeface="+mj-lt"/>
              </a:rPr>
              <a:t> was selected as the initial forecasting algorithm due to its simplicity, interpretability, and efficiency for time-based trend prediction. It serves as a strong baseline for modeling continuous environmental variables like PM2.5, PM10, or other air quality indicators.</a:t>
            </a:r>
            <a:endParaRPr lang="en-US" altLang="en-GB" sz="16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a:latin typeface="Microsoft YaHei Light" panose="020B0502040204020203" charset="-122"/>
                <a:ea typeface="+mj-lt"/>
                <a:cs typeface="+mj-lt"/>
              </a:rPr>
              <a:t>Rationale for Selection:</a:t>
            </a:r>
            <a:endParaRPr lang="en-US" altLang="en-GB" b="1">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Low computational cost, making it ideal for real-time web apps like Streamlit.</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Provides an interpretable slope and intercept to understand pollution trends.</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Performs reasonably well when air quality shows consistent linear behavior over time.</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800" b="1">
                <a:latin typeface="Microsoft YaHei Light" panose="020B0502040204020203" charset="-122"/>
                <a:ea typeface="+mj-lt"/>
                <a:cs typeface="+mj-lt"/>
              </a:rPr>
              <a:t>Training Process</a:t>
            </a:r>
            <a:r>
              <a:rPr lang="en-US" altLang="en-GB">
                <a:latin typeface="Microsoft YaHei Light" panose="020B0502040204020203" charset="-122"/>
                <a:ea typeface="+mj-lt"/>
                <a:cs typeface="+mj-lt"/>
              </a:rPr>
              <a:t>:</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1.</a:t>
            </a:r>
            <a:r>
              <a:rPr lang="en-US" altLang="en-GB" b="1">
                <a:solidFill>
                  <a:schemeClr val="bg1"/>
                </a:solidFill>
                <a:latin typeface="Microsoft YaHei Light" panose="020B0502040204020203" charset="-122"/>
                <a:ea typeface="+mj-lt"/>
                <a:cs typeface="+mj-lt"/>
              </a:rPr>
              <a:t>Data Preprocessing</a:t>
            </a:r>
            <a:r>
              <a:rPr lang="en-US" altLang="en-GB">
                <a:latin typeface="Microsoft YaHei Light" panose="020B0502040204020203" charset="-122"/>
                <a:ea typeface="+mj-lt"/>
                <a:cs typeface="+mj-lt"/>
              </a:rPr>
              <a:t>:The selected variable is cleaned of missing values.</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A new column, day_index, is created to numerically represent each day in the dataset.</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2.</a:t>
            </a:r>
            <a:r>
              <a:rPr lang="en-US" altLang="en-GB" b="1">
                <a:latin typeface="Microsoft YaHei Light" panose="020B0502040204020203" charset="-122"/>
                <a:ea typeface="+mj-lt"/>
                <a:cs typeface="+mj-lt"/>
              </a:rPr>
              <a:t>Model Fitting</a:t>
            </a:r>
            <a:r>
              <a:rPr lang="en-US" altLang="en-GB">
                <a:latin typeface="Microsoft YaHei Light" panose="020B0502040204020203" charset="-122"/>
                <a:ea typeface="+mj-lt"/>
                <a:cs typeface="+mj-lt"/>
              </a:rPr>
              <a:t>:The model is trained using day_index as the independent variable (X) and the selected air quality metric as the dependent </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variable (y).</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br>
              <a:rPr lang="en-US" altLang="en-GB">
                <a:latin typeface="Microsoft YaHei Light" panose="020B0502040204020203" charset="-122"/>
                <a:ea typeface="+mj-lt"/>
                <a:cs typeface="+mj-lt"/>
              </a:rPr>
            </a:br>
            <a:r>
              <a:rPr lang="en-US" altLang="en-GB">
                <a:latin typeface="Microsoft YaHei Light" panose="020B0502040204020203" charset="-122"/>
                <a:ea typeface="+mj-lt"/>
                <a:cs typeface="+mj-lt"/>
              </a:rPr>
              <a:t>3.</a:t>
            </a:r>
            <a:r>
              <a:rPr lang="en-US" altLang="en-GB" b="1">
                <a:latin typeface="Microsoft YaHei Light" panose="020B0502040204020203" charset="-122"/>
                <a:ea typeface="+mj-lt"/>
                <a:cs typeface="+mj-lt"/>
              </a:rPr>
              <a:t>Prediction</a:t>
            </a:r>
            <a:r>
              <a:rPr lang="en-US" altLang="en-GB">
                <a:latin typeface="Microsoft YaHei Light" panose="020B0502040204020203" charset="-122"/>
                <a:ea typeface="+mj-lt"/>
                <a:cs typeface="+mj-lt"/>
              </a:rPr>
              <a:t>:Based on the last index in the dataset, new day_index values are generated for future days (up to 90 days as selected by the user).</a:t>
            </a:r>
            <a:endParaRPr lang="en-US" altLang="en-GB">
              <a:latin typeface="Microsoft YaHei Light" panose="020B0502040204020203" charset="-122"/>
              <a:ea typeface="+mj-lt"/>
              <a:cs typeface="+mj-lt"/>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Model Evaluation and Hyperparameter Tuning</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Random Forest Metrics:</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MAE: 0.18059202714287864, RMSE: 0.3174026635415839, R</a:t>
            </a:r>
            <a:r>
              <a:rPr lang="en-US" altLang="en-US">
                <a:latin typeface="Microsoft YaHei Light" panose="020B0502040204020203" charset="-122"/>
                <a:ea typeface="+mj-lt"/>
                <a:cs typeface="+mj-lt"/>
              </a:rPr>
              <a:t>²</a:t>
            </a:r>
            <a:r>
              <a:rPr lang="en-US" altLang="en-GB">
                <a:latin typeface="Microsoft YaHei Light" panose="020B0502040204020203" charset="-122"/>
                <a:ea typeface="+mj-lt"/>
                <a:cs typeface="+mj-lt"/>
              </a:rPr>
              <a:t>: 0.8605930956499708</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7/7 </a:t>
            </a:r>
            <a:r>
              <a:rPr lang="en-US" altLang="en-US">
                <a:latin typeface="Microsoft YaHei Light" panose="020B0502040204020203" charset="-122"/>
                <a:ea typeface="+mj-lt"/>
                <a:cs typeface="+mj-lt"/>
              </a:rPr>
              <a:t>━━━━━━━━━━━━━━━━━━━━</a:t>
            </a:r>
            <a:r>
              <a:rPr lang="en-US" altLang="en-GB">
                <a:latin typeface="Microsoft YaHei Light" panose="020B0502040204020203" charset="-122"/>
                <a:ea typeface="+mj-lt"/>
                <a:cs typeface="+mj-lt"/>
              </a:rPr>
              <a:t> 0s 34ms/step</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LSTM Metrics:</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MAE: 0.5809781066200294, RMSE: 0.8003778025211229, R</a:t>
            </a:r>
            <a:r>
              <a:rPr lang="en-US" altLang="en-US">
                <a:latin typeface="Microsoft YaHei Light" panose="020B0502040204020203" charset="-122"/>
                <a:ea typeface="+mj-lt"/>
                <a:cs typeface="+mj-lt"/>
              </a:rPr>
              <a:t>²</a:t>
            </a:r>
            <a:r>
              <a:rPr lang="en-US" altLang="en-GB">
                <a:latin typeface="Microsoft YaHei Light" panose="020B0502040204020203" charset="-122"/>
                <a:ea typeface="+mj-lt"/>
                <a:cs typeface="+mj-lt"/>
              </a:rPr>
              <a:t>: 0.08983593158896575</a:t>
            </a:r>
            <a:endParaRPr lang="en-US" altLang="en-GB">
              <a:latin typeface="Microsoft YaHei Light" panose="020B0502040204020203" charset="-122"/>
              <a:ea typeface="+mj-lt"/>
              <a:cs typeface="+mj-lt"/>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Model Refinement and Testing</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600">
                <a:latin typeface="Microsoft YaHei Light" panose="020B0502040204020203" charset="-122"/>
                <a:ea typeface="+mj-lt"/>
                <a:cs typeface="+mj-lt"/>
              </a:rPr>
              <a:t>After training the initial Linear Regression model, refinement was carried out to improve accuracy and reliability. The dataset was split into training and testing subsets (typically using an 80/20 ratio) to ensure the model's performance could be fairly assessed on unseen data. Various preprocessing steps were refined, including removing outliers, handling missing values, and optimizing the forecast window. The model was then tested using key performance metrics such as Mean Absolute Error (MAE), Root Mean Squared Error (RMSE), and R</a:t>
            </a:r>
            <a:r>
              <a:rPr lang="en-US" altLang="en-US" sz="1600">
                <a:latin typeface="Microsoft YaHei Light" panose="020B0502040204020203" charset="-122"/>
                <a:ea typeface="+mj-lt"/>
                <a:cs typeface="+mj-lt"/>
              </a:rPr>
              <a:t>²</a:t>
            </a:r>
            <a:r>
              <a:rPr lang="en-US" altLang="en-GB" sz="1600">
                <a:latin typeface="Microsoft YaHei Light" panose="020B0502040204020203" charset="-122"/>
                <a:ea typeface="+mj-lt"/>
                <a:cs typeface="+mj-lt"/>
              </a:rPr>
              <a:t> Score to quantify its predictive power.</a:t>
            </a:r>
            <a:endParaRPr lang="en-US" altLang="en-GB" sz="1600">
              <a:latin typeface="Microsoft YaHei Light" panose="020B0502040204020203" charset="-122"/>
              <a:ea typeface="+mj-lt"/>
              <a:cs typeface="+mj-lt"/>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487344" y="956093"/>
            <a:ext cx="10715116" cy="1362402"/>
          </a:xfrm>
          <a:prstGeom prst="rect">
            <a:avLst/>
          </a:prstGeom>
          <a:solidFill>
            <a:srgbClr val="FE2E45"/>
          </a:solidFill>
          <a:ln w="12700">
            <a:miter lim="400000"/>
          </a:ln>
        </p:spPr>
        <p:txBody>
          <a:bodyPr lIns="45719" rIns="45719" anchor="ctr"/>
          <a:lstStyle/>
          <a:p>
            <a:endParaRPr dirty="0"/>
          </a:p>
        </p:txBody>
      </p:sp>
      <p:sp>
        <p:nvSpPr>
          <p:cNvPr id="8" name="Title 1"/>
          <p:cNvSpPr txBox="1"/>
          <p:nvPr/>
        </p:nvSpPr>
        <p:spPr>
          <a:xfrm>
            <a:off x="760710" y="1324515"/>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Results</a:t>
            </a:r>
            <a:endParaRPr lang="en-US" sz="4000" dirty="0">
              <a:solidFill>
                <a:schemeClr val="tx1"/>
              </a:solidFill>
            </a:endParaRPr>
          </a:p>
        </p:txBody>
      </p:sp>
      <p:sp>
        <p:nvSpPr>
          <p:cNvPr id="4" name="Text Box 3"/>
          <p:cNvSpPr txBox="1"/>
          <p:nvPr/>
        </p:nvSpPr>
        <p:spPr>
          <a:xfrm>
            <a:off x="461645" y="2319020"/>
            <a:ext cx="10531475" cy="4101465"/>
          </a:xfrm>
          <a:prstGeom prst="rect">
            <a:avLst/>
          </a:prstGeom>
        </p:spPr>
        <p:txBody>
          <a:bodyPr wrap="square">
            <a:noAutofit/>
          </a:bodyPr>
          <a:p>
            <a:r>
              <a:rPr lang="en-US" altLang="zh-CN" sz="1600">
                <a:solidFill>
                  <a:schemeClr val="bg1"/>
                </a:solidFill>
              </a:rPr>
              <a:t>The project successfully developed an interactive dashboard that allows users to upload air quality data, explore historical trends, and generate future forecasts using a Linear Regression model. Key results include:</a:t>
            </a:r>
            <a:endParaRPr lang="en-US" altLang="zh-CN" sz="1600">
              <a:solidFill>
                <a:schemeClr val="bg1"/>
              </a:solidFill>
            </a:endParaRPr>
          </a:p>
          <a:p>
            <a:endParaRPr lang="en-US" altLang="zh-CN" sz="1600">
              <a:solidFill>
                <a:schemeClr val="bg1"/>
              </a:solidFill>
            </a:endParaRPr>
          </a:p>
          <a:p>
            <a:pPr>
              <a:buFont typeface="Arial" panose="020B0604020202020204"/>
              <a:buChar char="•"/>
            </a:pPr>
            <a:r>
              <a:rPr lang="en-US" altLang="zh-CN" sz="1600">
                <a:solidFill>
                  <a:schemeClr val="bg1"/>
                </a:solidFill>
              </a:rPr>
              <a:t>Data Exploration:</a:t>
            </a:r>
            <a:endParaRPr lang="en-US" altLang="zh-CN" sz="1600">
              <a:solidFill>
                <a:schemeClr val="bg1"/>
              </a:solidFill>
            </a:endParaRPr>
          </a:p>
          <a:p>
            <a:r>
              <a:rPr lang="en-US" altLang="zh-CN" sz="1600">
                <a:solidFill>
                  <a:schemeClr val="bg1"/>
                </a:solidFill>
              </a:rPr>
              <a:t> The dashboard enables clear visualization of air quality metrics over selected date ranges, helping identify trends, seasonal patterns, and anomalies in pollutant levels.</a:t>
            </a:r>
            <a:endParaRPr lang="en-US" altLang="zh-CN" sz="1600">
              <a:solidFill>
                <a:schemeClr val="bg1"/>
              </a:solidFill>
            </a:endParaRPr>
          </a:p>
          <a:p>
            <a:endParaRPr lang="en-US" altLang="zh-CN" sz="1600">
              <a:solidFill>
                <a:schemeClr val="bg1"/>
              </a:solidFill>
            </a:endParaRPr>
          </a:p>
          <a:p>
            <a:pPr>
              <a:buFont typeface="Arial" panose="020B0604020202020204"/>
              <a:buChar char="•"/>
            </a:pPr>
            <a:r>
              <a:rPr lang="en-US" altLang="zh-CN" sz="1600">
                <a:solidFill>
                  <a:schemeClr val="bg1"/>
                </a:solidFill>
              </a:rPr>
              <a:t>Forecasting Accuracy:</a:t>
            </a:r>
            <a:endParaRPr lang="en-US" altLang="zh-CN" sz="1600">
              <a:solidFill>
                <a:schemeClr val="bg1"/>
              </a:solidFill>
            </a:endParaRPr>
          </a:p>
          <a:p>
            <a:r>
              <a:rPr lang="en-US" altLang="zh-CN" sz="1600">
                <a:solidFill>
                  <a:schemeClr val="bg1"/>
                </a:solidFill>
              </a:rPr>
              <a:t> The Linear Regression model provided reasonable short-term forecasts (e.g., up to 30 days), capturing general trends in air quality data with acceptable error margins. Evaluation metrics such as Mean Absolute Error (MAE) and R-squared (R²) demonstrated the model’s ability to predict future values based on historical trends.</a:t>
            </a:r>
            <a:endParaRPr lang="en-US" altLang="zh-CN" sz="1600">
              <a:solidFill>
                <a:schemeClr val="bg1"/>
              </a:solidFill>
            </a:endParaRPr>
          </a:p>
          <a:p>
            <a:endParaRPr lang="en-US" altLang="zh-CN" sz="1600">
              <a:solidFill>
                <a:schemeClr val="bg1"/>
              </a:solidFill>
            </a:endParaRPr>
          </a:p>
          <a:p>
            <a:pPr>
              <a:buFont typeface="Arial" panose="020B0604020202020204"/>
              <a:buChar char="•"/>
            </a:pPr>
            <a:r>
              <a:rPr lang="en-US" altLang="zh-CN" sz="1600">
                <a:solidFill>
                  <a:schemeClr val="bg1"/>
                </a:solidFill>
              </a:rPr>
              <a:t>User Interactivity:</a:t>
            </a:r>
            <a:endParaRPr lang="en-US" altLang="zh-CN" sz="1600">
              <a:solidFill>
                <a:schemeClr val="bg1"/>
              </a:solidFill>
            </a:endParaRPr>
          </a:p>
          <a:p>
            <a:r>
              <a:rPr lang="en-US" altLang="zh-CN" sz="1600">
                <a:solidFill>
                  <a:schemeClr val="bg1"/>
                </a:solidFill>
              </a:rPr>
              <a:t> Users can easily select the variable to analyze, filter date ranges, choose forecast horizons, and download forecasted data for further analysis or reporting.</a:t>
            </a:r>
            <a:endParaRPr lang="en-US" altLang="zh-CN" sz="1600">
              <a:solidFill>
                <a:schemeClr val="bg1"/>
              </a:solidFill>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Evaluation Results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Evaluation ResultsThe performance of the Linear Regression forecasting model was evaluated using standard metrics on a held-out test set of air quality data. The key findings include:</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accuracy:78.8%</a:t>
            </a:r>
            <a:endParaRPr lang="en-US" altLang="en-GB">
              <a:latin typeface="Microsoft YaHei Light" panose="020B0502040204020203" charset="-122"/>
              <a:ea typeface="+mj-lt"/>
              <a:cs typeface="+mj-lt"/>
            </a:endParaRPr>
          </a:p>
        </p:txBody>
      </p:sp>
      <p:pic>
        <p:nvPicPr>
          <p:cNvPr id="3" name="Picture 2"/>
          <p:cNvPicPr>
            <a:picLocks noChangeAspect="1"/>
          </p:cNvPicPr>
          <p:nvPr/>
        </p:nvPicPr>
        <p:blipFill>
          <a:blip r:embed="rId10"/>
          <a:srcRect b="8284"/>
          <a:stretch>
            <a:fillRect/>
          </a:stretch>
        </p:blipFill>
        <p:spPr>
          <a:xfrm>
            <a:off x="92075" y="3098800"/>
            <a:ext cx="5868035" cy="3268980"/>
          </a:xfrm>
          <a:prstGeom prst="rect">
            <a:avLst/>
          </a:prstGeom>
        </p:spPr>
      </p:pic>
      <p:pic>
        <p:nvPicPr>
          <p:cNvPr id="4" name="Picture 3"/>
          <p:cNvPicPr>
            <a:picLocks noChangeAspect="1"/>
          </p:cNvPicPr>
          <p:nvPr/>
        </p:nvPicPr>
        <p:blipFill>
          <a:blip r:embed="rId11"/>
          <a:stretch>
            <a:fillRect/>
          </a:stretch>
        </p:blipFill>
        <p:spPr>
          <a:xfrm>
            <a:off x="6141085" y="3018790"/>
            <a:ext cx="5548630" cy="3481070"/>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Deployment</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600">
                <a:latin typeface="Microsoft YaHei Light" panose="020B0502040204020203" charset="-122"/>
                <a:ea typeface="+mj-lt"/>
                <a:cs typeface="+mj-lt"/>
              </a:rPr>
              <a:t>The air quality forecasting application was deployed using Streamlit, a Python-based framework that allows rapid development and sharing of interactive data apps. The key deployment steps included:</a:t>
            </a:r>
            <a:endParaRPr lang="en-US" altLang="en-GB" sz="16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600" b="1">
                <a:latin typeface="Microsoft YaHei Light" panose="020B0502040204020203" charset="-122"/>
                <a:ea typeface="+mj-lt"/>
                <a:cs typeface="+mj-lt"/>
              </a:rPr>
              <a:t>Requirements Management:</a:t>
            </a:r>
            <a:endParaRPr lang="en-US" altLang="en-GB" sz="1600" b="1">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600">
                <a:latin typeface="Microsoft YaHei Light" panose="020B0502040204020203" charset="-122"/>
                <a:ea typeface="+mj-lt"/>
                <a:cs typeface="+mj-lt"/>
              </a:rPr>
              <a:t>A requirements.txt file was used to specify all Python dependencies, ensuring consistent environments across development and deployment.</a:t>
            </a:r>
            <a:endParaRPr lang="en-US" altLang="en-GB" sz="160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600" b="1">
                <a:latin typeface="Microsoft YaHei Light" panose="020B0502040204020203" charset="-122"/>
                <a:ea typeface="+mj-lt"/>
                <a:cs typeface="+mj-lt"/>
              </a:rPr>
              <a:t>App Development:</a:t>
            </a:r>
            <a:endParaRPr lang="en-US" altLang="en-GB" sz="1600" b="1">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600">
                <a:latin typeface="Microsoft YaHei Light" panose="020B0502040204020203" charset="-122"/>
                <a:ea typeface="+mj-lt"/>
                <a:cs typeface="+mj-lt"/>
              </a:rPr>
              <a:t>The dashboard was built using Streamlit with core libraries like pandas, scikit-learn, and matplotlib, enabling data upload, exploration, and forecasting.</a:t>
            </a:r>
            <a:endParaRPr lang="en-US" altLang="en-GB" sz="1600">
              <a:latin typeface="Microsoft YaHei Light" panose="020B0502040204020203" charset="-122"/>
              <a:ea typeface="+mj-lt"/>
              <a:cs typeface="+mj-lt"/>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Future Work</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To enhance the accuracy and usability of the air quality forecasting system, several improvements and extensions can be pursued:</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br>
              <a:rPr lang="en-US" altLang="en-GB" b="1">
                <a:latin typeface="Microsoft YaHei Light" panose="020B0502040204020203" charset="-122"/>
                <a:ea typeface="+mj-lt"/>
                <a:cs typeface="+mj-lt"/>
              </a:rPr>
            </a:br>
            <a:r>
              <a:rPr lang="en-US" altLang="en-GB" b="1">
                <a:latin typeface="Microsoft YaHei Light" panose="020B0502040204020203" charset="-122"/>
                <a:ea typeface="+mj-lt"/>
                <a:cs typeface="+mj-lt"/>
              </a:rPr>
              <a:t>Advanced Modeling Techniques</a:t>
            </a:r>
            <a:r>
              <a:rPr lang="en-US" altLang="en-GB">
                <a:latin typeface="Microsoft YaHei Light" panose="020B0502040204020203" charset="-122"/>
                <a:ea typeface="+mj-lt"/>
                <a:cs typeface="+mj-lt"/>
              </a:rPr>
              <a:t>:Explore more sophisticated time series models such as ARIMA, Prophet, or machine learning methods like Random Forests and LSTM neural networks that can better capture nonlinearities, seasonality.</a:t>
            </a:r>
            <a:br>
              <a:rPr lang="en-US" altLang="en-GB">
                <a:latin typeface="Microsoft YaHei Light" panose="020B0502040204020203" charset="-122"/>
                <a:ea typeface="+mj-lt"/>
                <a:cs typeface="+mj-lt"/>
              </a:rPr>
            </a:b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a:latin typeface="Microsoft YaHei Light" panose="020B0502040204020203" charset="-122"/>
                <a:ea typeface="+mj-lt"/>
                <a:cs typeface="+mj-lt"/>
              </a:rPr>
              <a:t>Feature Enrichment</a:t>
            </a:r>
            <a:r>
              <a:rPr lang="en-US" altLang="en-GB">
                <a:latin typeface="Microsoft YaHei Light" panose="020B0502040204020203" charset="-122"/>
                <a:ea typeface="+mj-lt"/>
                <a:cs typeface="+mj-lt"/>
              </a:rPr>
              <a:t>:Incorporate additional relevant variables like meteorological data (temperature, humidity, wind speed), traffic volume, or industrial activity to improve model explanatory power and forecast accuracy.</a:t>
            </a:r>
            <a:br>
              <a:rPr lang="en-US" altLang="en-GB">
                <a:latin typeface="Microsoft YaHei Light" panose="020B0502040204020203" charset="-122"/>
                <a:ea typeface="+mj-lt"/>
                <a:cs typeface="+mj-lt"/>
              </a:rPr>
            </a:b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a:latin typeface="Microsoft YaHei Light" panose="020B0502040204020203" charset="-122"/>
                <a:ea typeface="+mj-lt"/>
                <a:cs typeface="+mj-lt"/>
              </a:rPr>
              <a:t>Real-Time Data Integration</a:t>
            </a:r>
            <a:r>
              <a:rPr lang="en-US" altLang="en-GB">
                <a:latin typeface="Microsoft YaHei Light" panose="020B0502040204020203" charset="-122"/>
                <a:ea typeface="+mj-lt"/>
                <a:cs typeface="+mj-lt"/>
              </a:rPr>
              <a:t>:Connect the app with live air quality sensors or public APIs to provide up-to-date forecasts and alerts.</a:t>
            </a:r>
            <a:br>
              <a:rPr lang="en-US" altLang="en-GB">
                <a:latin typeface="Microsoft YaHei Light" panose="020B0502040204020203" charset="-122"/>
                <a:ea typeface="+mj-lt"/>
                <a:cs typeface="+mj-lt"/>
              </a:rPr>
            </a:b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a:latin typeface="Microsoft YaHei Light" panose="020B0502040204020203" charset="-122"/>
                <a:ea typeface="+mj-lt"/>
                <a:cs typeface="+mj-lt"/>
              </a:rPr>
              <a:t>Model Explainability</a:t>
            </a:r>
            <a:r>
              <a:rPr lang="en-US" altLang="en-GB">
                <a:latin typeface="Microsoft YaHei Light" panose="020B0502040204020203" charset="-122"/>
                <a:ea typeface="+mj-lt"/>
                <a:cs typeface="+mj-lt"/>
              </a:rPr>
              <a:t>: Integrate explainable AI techniques to help users understand model predictions and contributing factors.</a:t>
            </a:r>
            <a:endParaRPr lang="en-US" altLang="en-GB">
              <a:latin typeface="Microsoft YaHei Light" panose="020B0502040204020203" charset="-122"/>
              <a:ea typeface="+mj-lt"/>
              <a:cs typeface="+mj-lt"/>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References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lnSpcReduction="1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dirty="0">
                <a:latin typeface="Microsoft YaHei Light" panose="020B0502040204020203" charset="-122"/>
                <a:ea typeface="+mj-lt"/>
                <a:cs typeface="+mj-lt"/>
              </a:rPr>
              <a:t>PurpleAir – Real-Time Air Quality Monitoring</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dirty="0">
                <a:latin typeface="Microsoft YaHei Light" panose="020B0502040204020203" charset="-122"/>
                <a:ea typeface="+mj-lt"/>
                <a:cs typeface="+mj-lt"/>
              </a:rPr>
              <a:t>Sensor AAU 4K, Addis Ababa, Ethiopia</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br>
              <a:rPr lang="en-US" altLang="en-GB" dirty="0">
                <a:latin typeface="Microsoft YaHei Light" panose="020B0502040204020203" charset="-122"/>
                <a:ea typeface="+mj-lt"/>
                <a:cs typeface="+mj-lt"/>
              </a:rPr>
            </a:br>
            <a:r>
              <a:rPr lang="en-US" altLang="en-GB" dirty="0">
                <a:latin typeface="Microsoft YaHei Light" panose="020B0502040204020203" charset="-122"/>
                <a:ea typeface="+mj-lt"/>
                <a:cs typeface="+mj-lt"/>
              </a:rPr>
              <a:t>Pedregosa et al. (2011)</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dirty="0">
                <a:latin typeface="Microsoft YaHei Light" panose="020B0502040204020203" charset="-122"/>
                <a:ea typeface="+mj-lt"/>
                <a:cs typeface="+mj-lt"/>
              </a:rPr>
              <a:t>Scikit-learn: Machine Learning in Python</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dirty="0">
                <a:latin typeface="Microsoft YaHei Light" panose="020B0502040204020203" charset="-122"/>
                <a:ea typeface="+mj-lt"/>
                <a:cs typeface="+mj-lt"/>
              </a:rPr>
              <a:t>Journal of Machine Learning Research, 12, 2825–2830.</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dirty="0">
                <a:latin typeface="Microsoft YaHei Light" panose="020B0502040204020203" charset="-122"/>
                <a:ea typeface="+mj-lt"/>
                <a:cs typeface="+mj-lt"/>
              </a:rPr>
              <a:t>Pandas Documentation</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dirty="0">
                <a:latin typeface="Microsoft YaHei Light" panose="020B0502040204020203" charset="-122"/>
                <a:ea typeface="+mj-lt"/>
                <a:cs typeface="+mj-lt"/>
              </a:rPr>
              <a:t>https://pandas.pydata.org/docs/</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dirty="0">
                <a:latin typeface="Microsoft YaHei Light" panose="020B0502040204020203" charset="-122"/>
                <a:ea typeface="+mj-lt"/>
                <a:cs typeface="+mj-lt"/>
              </a:rPr>
              <a:t>Streamlit Documentation</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dirty="0">
                <a:latin typeface="Microsoft YaHei Light" panose="020B0502040204020203" charset="-122"/>
                <a:ea typeface="+mj-lt"/>
                <a:cs typeface="+mj-lt"/>
              </a:rPr>
              <a:t>https://docs.streamlit.io/</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dirty="0">
                <a:latin typeface="Microsoft YaHei Light" panose="020B0502040204020203" charset="-122"/>
                <a:ea typeface="+mj-lt"/>
                <a:cs typeface="+mj-lt"/>
              </a:rPr>
              <a:t>UN Sustainable Development Goals (SDGs)</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GB" dirty="0">
              <a:latin typeface="Microsoft YaHei Light" panose="020B0502040204020203" charset="-122"/>
              <a:ea typeface="+mj-lt"/>
              <a:cs typeface="+mj-lt"/>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Rectangle"/>
          <p:cNvSpPr/>
          <p:nvPr/>
        </p:nvSpPr>
        <p:spPr>
          <a:xfrm>
            <a:off x="-11767" y="1343345"/>
            <a:ext cx="12215534" cy="5531503"/>
          </a:xfrm>
          <a:prstGeom prst="rect">
            <a:avLst/>
          </a:prstGeom>
          <a:solidFill>
            <a:srgbClr val="FE2E45"/>
          </a:solidFill>
          <a:ln w="12700">
            <a:miter lim="400000"/>
          </a:ln>
        </p:spPr>
        <p:txBody>
          <a:bodyPr lIns="45719" rIns="45719" anchor="ctr"/>
          <a:lstStyle/>
          <a:p/>
        </p:txBody>
      </p:sp>
      <p:pic>
        <p:nvPicPr>
          <p:cNvPr id="659" name="Picture 7" descr="Picture 7"/>
          <p:cNvPicPr>
            <a:picLocks noChangeAspect="1"/>
          </p:cNvPicPr>
          <p:nvPr/>
        </p:nvPicPr>
        <p:blipFill>
          <a:blip r:embed="rId1"/>
          <a:stretch>
            <a:fillRect/>
          </a:stretch>
        </p:blipFill>
        <p:spPr>
          <a:xfrm>
            <a:off x="10091332" y="387946"/>
            <a:ext cx="1172345" cy="572571"/>
          </a:xfrm>
          <a:prstGeom prst="rect">
            <a:avLst/>
          </a:prstGeom>
          <a:ln w="12700">
            <a:miter lim="400000"/>
            <a:headEnd/>
            <a:tailEnd/>
          </a:ln>
        </p:spPr>
      </p:pic>
      <p:pic>
        <p:nvPicPr>
          <p:cNvPr id="660" name="Picture 9" descr="Picture 9"/>
          <p:cNvPicPr>
            <a:picLocks noChangeAspect="1"/>
          </p:cNvPicPr>
          <p:nvPr/>
        </p:nvPicPr>
        <p:blipFill>
          <a:blip r:embed="rId2"/>
          <a:stretch>
            <a:fillRect/>
          </a:stretch>
        </p:blipFill>
        <p:spPr>
          <a:xfrm>
            <a:off x="8970126" y="295810"/>
            <a:ext cx="959441" cy="733788"/>
          </a:xfrm>
          <a:prstGeom prst="rect">
            <a:avLst/>
          </a:prstGeom>
          <a:ln w="12700">
            <a:miter lim="400000"/>
            <a:headEnd/>
            <a:tailEnd/>
          </a:ln>
        </p:spPr>
      </p:pic>
      <p:pic>
        <p:nvPicPr>
          <p:cNvPr id="661" name="pasted-movie.png" descr="pasted-movie.png"/>
          <p:cNvPicPr>
            <a:picLocks noChangeAspect="1"/>
          </p:cNvPicPr>
          <p:nvPr/>
        </p:nvPicPr>
        <p:blipFill>
          <a:blip r:embed="rId3"/>
          <a:stretch>
            <a:fillRect/>
          </a:stretch>
        </p:blipFill>
        <p:spPr>
          <a:xfrm>
            <a:off x="11474078" y="103953"/>
            <a:ext cx="526003" cy="1065320"/>
          </a:xfrm>
          <a:prstGeom prst="rect">
            <a:avLst/>
          </a:prstGeom>
          <a:ln w="12700">
            <a:miter lim="400000"/>
            <a:headEnd/>
            <a:tailEnd/>
          </a:ln>
        </p:spPr>
      </p:pic>
      <p:pic>
        <p:nvPicPr>
          <p:cNvPr id="662" name="pasted-movie.png" descr="pasted-movie.png"/>
          <p:cNvPicPr>
            <a:picLocks noChangeAspect="1"/>
          </p:cNvPicPr>
          <p:nvPr/>
        </p:nvPicPr>
        <p:blipFill>
          <a:blip r:embed="rId4"/>
          <a:srcRect l="13941" t="19365" r="13941" b="19365"/>
          <a:stretch>
            <a:fillRect/>
          </a:stretch>
        </p:blipFill>
        <p:spPr>
          <a:xfrm>
            <a:off x="7968564" y="251012"/>
            <a:ext cx="907559" cy="771035"/>
          </a:xfrm>
          <a:prstGeom prst="rect">
            <a:avLst/>
          </a:prstGeom>
          <a:ln w="12700">
            <a:miter lim="400000"/>
            <a:headEnd/>
            <a:tailEnd/>
          </a:ln>
        </p:spPr>
      </p:pic>
      <p:pic>
        <p:nvPicPr>
          <p:cNvPr id="663" name="Image" descr="Image"/>
          <p:cNvPicPr>
            <a:picLocks noChangeAspect="1"/>
          </p:cNvPicPr>
          <p:nvPr/>
        </p:nvPicPr>
        <p:blipFill>
          <a:blip r:embed="rId5"/>
          <a:stretch>
            <a:fillRect/>
          </a:stretch>
        </p:blipFill>
        <p:spPr>
          <a:xfrm>
            <a:off x="7847704" y="2355271"/>
            <a:ext cx="2919045" cy="2837091"/>
          </a:xfrm>
          <a:prstGeom prst="rect">
            <a:avLst/>
          </a:prstGeom>
          <a:ln w="12700">
            <a:miter lim="400000"/>
            <a:headEnd/>
            <a:tailEnd/>
          </a:ln>
        </p:spPr>
      </p:pic>
      <p:sp>
        <p:nvSpPr>
          <p:cNvPr id="664" name="Thank you!"/>
          <p:cNvSpPr txBox="1">
            <a:spLocks noGrp="1"/>
          </p:cNvSpPr>
          <p:nvPr>
            <p:ph type="ctrTitle" idx="4294967295"/>
          </p:nvPr>
        </p:nvSpPr>
        <p:spPr>
          <a:xfrm>
            <a:off x="4352098" y="2352844"/>
            <a:ext cx="4403897" cy="3307515"/>
          </a:xfrm>
          <a:prstGeom prst="rect">
            <a:avLst/>
          </a:prstGeom>
        </p:spPr>
        <p:txBody>
          <a:bodyPr lIns="91440" tIns="45720" rIns="91440" bIns="45720" anchor="t"/>
          <a:lstStyle>
            <a:lvl1pPr>
              <a:lnSpc>
                <a:spcPct val="60000"/>
              </a:lnSpc>
              <a:defRPr sz="8000">
                <a:solidFill>
                  <a:srgbClr val="FFFFFF"/>
                </a:solidFill>
                <a:latin typeface="Merriweather Sans Regular ExtraBold"/>
                <a:ea typeface="Merriweather Sans Regular ExtraBold"/>
                <a:cs typeface="Merriweather Sans Regular ExtraBold"/>
                <a:sym typeface="Merriweather Sans Regular ExtraBold"/>
              </a:defRPr>
            </a:lvl1pPr>
          </a:lstStyle>
          <a:p>
            <a:pPr>
              <a:lnSpc>
                <a:spcPct val="100000"/>
              </a:lnSpc>
            </a:pPr>
            <a:r>
              <a:rPr b="1">
                <a:latin typeface="Microsoft YaHei" panose="020B0503020204020204" charset="-122"/>
              </a:rPr>
              <a:t>Thank you!</a:t>
            </a:r>
            <a:endParaRPr lang="en-US" b="1">
              <a:latin typeface="Microsoft YaHei" panose="020B0503020204020204" charset="-122"/>
            </a:endParaRPr>
          </a:p>
        </p:txBody>
      </p:sp>
      <p:pic>
        <p:nvPicPr>
          <p:cNvPr id="665" name="Image" descr="Image"/>
          <p:cNvPicPr>
            <a:picLocks noChangeAspect="1"/>
          </p:cNvPicPr>
          <p:nvPr/>
        </p:nvPicPr>
        <p:blipFill>
          <a:blip r:embed="rId6"/>
          <a:stretch>
            <a:fillRect/>
          </a:stretch>
        </p:blipFill>
        <p:spPr>
          <a:xfrm>
            <a:off x="-603668" y="647699"/>
            <a:ext cx="5015131" cy="7024001"/>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71119" y="1521319"/>
            <a:ext cx="5931561" cy="4919389"/>
          </a:xfrm>
          <a:prstGeom prst="rect">
            <a:avLst/>
          </a:prstGeom>
        </p:spPr>
        <p:txBody>
          <a:bodyPr lIns="45719" tIns="45720" rIns="45719" bIns="45720" anchor="ctr">
            <a:noAutofit/>
          </a:bodyPr>
          <a:lstStyle/>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ea typeface="+mj-lt"/>
                <a:cs typeface="+mj-lt"/>
              </a:rPr>
              <a:t>Concept note and implementation plan</a:t>
            </a:r>
            <a:endParaRPr lang="en-US" sz="1400" b="1"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Background</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Objectives</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SDG Relation</a:t>
            </a:r>
            <a:endParaRPr lang="en-US" sz="1400" dirty="0">
              <a:latin typeface="Microsoft YaHei Light" panose="020B0502040204020203" charset="-122"/>
              <a:ea typeface="+mj-lt"/>
              <a:cs typeface="+mj-lt"/>
            </a:endParaRPr>
          </a:p>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ea typeface="+mj-lt"/>
                <a:cs typeface="+mj-lt"/>
              </a:rPr>
              <a:t>Data</a:t>
            </a:r>
            <a:endParaRPr lang="en-US" sz="1400" b="1"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Data Collection</a:t>
            </a:r>
            <a:endParaRPr lang="en-US" sz="1400" dirty="0">
              <a:latin typeface="Microsoft YaHei Light" panose="020B0502040204020203" charset="-122"/>
              <a:ea typeface="+mj-lt"/>
              <a:cs typeface="+mj-lt"/>
            </a:endParaRP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ea typeface="+mj-lt"/>
                <a:cs typeface="+mj-lt"/>
              </a:rPr>
              <a:t>Exploratory Data Analysis et Feature Engineering</a:t>
            </a:r>
            <a:endParaRPr lang="en-US" sz="1400" dirty="0">
              <a:latin typeface="Microsoft YaHei Light" panose="020B0502040204020203" charset="-122"/>
              <a:ea typeface="+mj-lt"/>
              <a:cs typeface="+mj-lt"/>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rPr>
              <a:t>Model</a:t>
            </a:r>
            <a:endParaRPr lang="en-US" sz="1400" b="1"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Selection and Training</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Evaluation and Hyperparameter Tuning</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Model Refinement and Testing</a:t>
            </a:r>
            <a:endParaRPr lang="en-US" sz="1400" dirty="0">
              <a:latin typeface="Microsoft YaHei Light" panose="020B0502040204020203" charset="-122"/>
            </a:endParaRP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panose="020B0502040204020203" charset="-122"/>
              </a:rPr>
              <a:t>Results</a:t>
            </a:r>
            <a:endParaRPr lang="en-US" sz="1400" b="1"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Evaluation Results</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Deployment</a:t>
            </a:r>
            <a:endParaRPr lang="en-US" sz="1400" dirty="0">
              <a:latin typeface="Microsoft YaHei Light" panose="020B0502040204020203" charset="-122"/>
            </a:endParaRP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panose="020B0502040204020203" charset="-122"/>
              </a:rPr>
              <a:t>Future Work</a:t>
            </a:r>
            <a:endParaRPr lang="en-US" sz="1400" dirty="0">
              <a:latin typeface="Microsoft YaHei Light" panose="020B0502040204020203" charset="-122"/>
            </a:endParaRPr>
          </a:p>
        </p:txBody>
      </p:sp>
      <p:sp>
        <p:nvSpPr>
          <p:cNvPr id="493" name="Title 1"/>
          <p:cNvSpPr txBox="1">
            <a:spLocks noGrp="1"/>
          </p:cNvSpPr>
          <p:nvPr>
            <p:ph type="title"/>
          </p:nvPr>
        </p:nvSpPr>
        <p:spPr>
          <a:xfrm>
            <a:off x="751976" y="965081"/>
            <a:ext cx="4872894" cy="579837"/>
          </a:xfrm>
          <a:prstGeom prst="rect">
            <a:avLst/>
          </a:prstGeom>
        </p:spPr>
        <p:txBody>
          <a:bodyPr lIns="45719" tIns="45720" rIns="45719" bIns="45720" anchor="ctr">
            <a:normAutofit/>
          </a:body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Outline</a:t>
            </a:r>
            <a:endParaRPr lang="en-US" sz="3350" b="1" dirty="0">
              <a:solidFill>
                <a:srgbClr val="383838"/>
              </a:solidFill>
              <a:latin typeface="Microsoft YaHei" panose="020B0503020204020204" charset="-122"/>
              <a:ea typeface="Merriweather Sans Regular ExtraBold"/>
              <a:cs typeface="Merriweather Sans Regular ExtraBold"/>
            </a:endParaRPr>
          </a:p>
        </p:txBody>
      </p:sp>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pic>
        <p:nvPicPr>
          <p:cNvPr id="4" name="Picture 4" descr="Picture 4"/>
          <p:cNvPicPr>
            <a:picLocks noChangeAspect="1"/>
          </p:cNvPicPr>
          <p:nvPr/>
        </p:nvPicPr>
        <p:blipFill>
          <a:blip r:embed="rId10"/>
          <a:srcRect l="4040" t="1442" r="5947" b="2065"/>
          <a:stretch>
            <a:fillRect/>
          </a:stretch>
        </p:blipFill>
        <p:spPr>
          <a:xfrm>
            <a:off x="6770205" y="1420775"/>
            <a:ext cx="4919511" cy="4919389"/>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8" y="0"/>
                  <a:pt x="9840" y="0"/>
                </a:cubicBezTo>
                <a:close/>
              </a:path>
            </a:pathLst>
          </a:cu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618789" y="729398"/>
            <a:ext cx="10715116" cy="1362402"/>
          </a:xfrm>
          <a:prstGeom prst="rect">
            <a:avLst/>
          </a:prstGeom>
          <a:solidFill>
            <a:srgbClr val="FE2E45"/>
          </a:solidFill>
          <a:ln w="12700">
            <a:miter lim="400000"/>
          </a:ln>
        </p:spPr>
        <p:txBody>
          <a:bodyPr lIns="45719" rIns="45719" anchor="ctr"/>
          <a:lstStyle/>
          <a:p/>
        </p:txBody>
      </p:sp>
      <p:sp>
        <p:nvSpPr>
          <p:cNvPr id="8" name="Title 1"/>
          <p:cNvSpPr txBox="1"/>
          <p:nvPr/>
        </p:nvSpPr>
        <p:spPr>
          <a:xfrm>
            <a:off x="629285" y="1325880"/>
            <a:ext cx="10572750" cy="1052830"/>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Concept note and Implementation Plan </a:t>
            </a:r>
            <a:endParaRPr lang="en-US" sz="4000" dirty="0">
              <a:solidFill>
                <a:schemeClr val="tx1"/>
              </a:solidFill>
            </a:endParaRPr>
          </a:p>
        </p:txBody>
      </p:sp>
      <p:pic>
        <p:nvPicPr>
          <p:cNvPr id="4" name="Picture 3"/>
          <p:cNvPicPr/>
          <p:nvPr/>
        </p:nvPicPr>
        <p:blipFill>
          <a:blip r:embed="rId10"/>
          <a:stretch>
            <a:fillRect/>
          </a:stretch>
        </p:blipFill>
        <p:spPr>
          <a:xfrm>
            <a:off x="3215640" y="2165985"/>
            <a:ext cx="5715000" cy="428879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Background</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dirty="0">
                <a:latin typeface="Microsoft YaHei Light" panose="020B0502040204020203" charset="-122"/>
                <a:ea typeface="+mj-lt"/>
                <a:cs typeface="+mj-lt"/>
              </a:rPr>
              <a:t> Air pollution poses a significant threat to environmental sustainability and public health worldwide. Rapid urbanization, industrial growth, and increasing vehicle emissions have led to deteriorating air quality in many regions.</a:t>
            </a:r>
            <a:endParaRPr lang="en-US" altLang="en-GB" b="1"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br>
              <a:rPr lang="en-US" altLang="en-GB" b="1" dirty="0">
                <a:latin typeface="Microsoft YaHei Light" panose="020B0502040204020203" charset="-122"/>
                <a:ea typeface="+mj-lt"/>
                <a:cs typeface="+mj-lt"/>
              </a:rPr>
            </a:br>
            <a:r>
              <a:rPr lang="en-US" altLang="en-GB" b="1" dirty="0">
                <a:latin typeface="Microsoft YaHei Light" panose="020B0502040204020203" charset="-122"/>
                <a:ea typeface="+mj-lt"/>
                <a:cs typeface="+mj-lt"/>
              </a:rPr>
              <a:t>Air pollution impact</a:t>
            </a:r>
            <a:r>
              <a:rPr lang="en-US" altLang="en-GB" dirty="0">
                <a:latin typeface="Microsoft YaHei Light" panose="020B0502040204020203" charset="-122"/>
                <a:ea typeface="+mj-lt"/>
                <a:cs typeface="+mj-lt"/>
              </a:rPr>
              <a:t>: Air pollution is a critical global issue linked to health problems such as respiratory illnesses, cardiovascular diseases, and increased mortality rates.</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dirty="0">
                <a:latin typeface="Microsoft YaHei Light" panose="020B0502040204020203" charset="-122"/>
                <a:ea typeface="+mj-lt"/>
                <a:cs typeface="+mj-lt"/>
              </a:rPr>
              <a:t>Sources of pollution:</a:t>
            </a:r>
            <a:r>
              <a:rPr lang="en-US" altLang="en-GB" dirty="0">
                <a:latin typeface="Microsoft YaHei Light" panose="020B0502040204020203" charset="-122"/>
                <a:ea typeface="+mj-lt"/>
                <a:cs typeface="+mj-lt"/>
              </a:rPr>
              <a:t> Major contributors include urbanization, industrial emissions, vehicle exhaust, and energy production, which release harmful pollutants like PM2.5, NO</a:t>
            </a:r>
            <a:r>
              <a:rPr lang="en-US" altLang="en-US" dirty="0">
                <a:latin typeface="Microsoft YaHei Light" panose="020B0502040204020203" charset="-122"/>
                <a:ea typeface="+mj-lt"/>
                <a:cs typeface="+mj-lt"/>
              </a:rPr>
              <a:t>₂</a:t>
            </a:r>
            <a:r>
              <a:rPr lang="en-US" altLang="en-GB" dirty="0">
                <a:latin typeface="Microsoft YaHei Light" panose="020B0502040204020203" charset="-122"/>
                <a:ea typeface="+mj-lt"/>
                <a:cs typeface="+mj-lt"/>
              </a:rPr>
              <a:t>, CO, and O</a:t>
            </a:r>
            <a:r>
              <a:rPr lang="en-US" altLang="en-US" dirty="0">
                <a:latin typeface="Microsoft YaHei Light" panose="020B0502040204020203" charset="-122"/>
                <a:ea typeface="+mj-lt"/>
                <a:cs typeface="+mj-lt"/>
              </a:rPr>
              <a:t>₃</a:t>
            </a:r>
            <a:r>
              <a:rPr lang="en-US" altLang="en-GB" dirty="0">
                <a:latin typeface="Microsoft YaHei Light" panose="020B0502040204020203" charset="-122"/>
                <a:ea typeface="+mj-lt"/>
                <a:cs typeface="+mj-lt"/>
              </a:rPr>
              <a:t>.</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dirty="0">
                <a:latin typeface="Microsoft YaHei Light" panose="020B0502040204020203" charset="-122"/>
                <a:ea typeface="+mj-lt"/>
                <a:cs typeface="+mj-lt"/>
              </a:rPr>
              <a:t>Need for monitoring</a:t>
            </a:r>
            <a:r>
              <a:rPr lang="en-US" altLang="en-GB" dirty="0">
                <a:latin typeface="Microsoft YaHei Light" panose="020B0502040204020203" charset="-122"/>
                <a:ea typeface="+mj-lt"/>
                <a:cs typeface="+mj-lt"/>
              </a:rPr>
              <a:t>: Accurate and continuous monitoring of air quality is essential for understanding pollution patterns, implementing regulations, and protecting public health.</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dirty="0">
                <a:latin typeface="Microsoft YaHei Light" panose="020B0502040204020203" charset="-122"/>
                <a:ea typeface="+mj-lt"/>
                <a:cs typeface="+mj-lt"/>
              </a:rPr>
              <a:t>Data accessibility challenge</a:t>
            </a:r>
            <a:r>
              <a:rPr lang="en-US" altLang="en-GB" dirty="0">
                <a:latin typeface="Microsoft YaHei Light" panose="020B0502040204020203" charset="-122"/>
                <a:ea typeface="+mj-lt"/>
                <a:cs typeface="+mj-lt"/>
              </a:rPr>
              <a:t>: Although air quality data is widely collected, analyzing it often requires technical tools that are not accessible to the general public or small organizations.</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dirty="0">
                <a:latin typeface="Microsoft YaHei Light" panose="020B0502040204020203" charset="-122"/>
                <a:ea typeface="+mj-lt"/>
                <a:cs typeface="+mj-lt"/>
              </a:rPr>
              <a:t>Project goal</a:t>
            </a:r>
            <a:r>
              <a:rPr lang="en-US" altLang="en-GB" dirty="0">
                <a:latin typeface="Microsoft YaHei Light" panose="020B0502040204020203" charset="-122"/>
                <a:ea typeface="+mj-lt"/>
                <a:cs typeface="+mj-lt"/>
              </a:rPr>
              <a:t>: This project aims to provide a simple, user-friendly dashboard that allows users to upload air quality datasets, visualize trends, and forecast future values.</a:t>
            </a:r>
            <a:endParaRPr lang="en-US" altLang="en-GB"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dirty="0">
                <a:latin typeface="Microsoft YaHei Light" panose="020B0502040204020203" charset="-122"/>
                <a:ea typeface="+mj-lt"/>
                <a:cs typeface="+mj-lt"/>
              </a:rPr>
              <a:t>Value proposition</a:t>
            </a:r>
            <a:r>
              <a:rPr lang="en-US" altLang="en-GB" dirty="0">
                <a:latin typeface="Microsoft YaHei Light" panose="020B0502040204020203" charset="-122"/>
                <a:ea typeface="+mj-lt"/>
                <a:cs typeface="+mj-lt"/>
              </a:rPr>
              <a:t>: The dashboard promotes data-driven decision-making, environmental awareness, and broader access to air quality insights through interactive and downloadable reports.</a:t>
            </a:r>
            <a:endParaRPr lang="en-US" altLang="en-GB" dirty="0">
              <a:latin typeface="Microsoft YaHei Light" panose="020B0502040204020203" charset="-122"/>
              <a:ea typeface="+mj-lt"/>
              <a:cs typeface="+mj-lt"/>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Objectives</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260486" y="2056698"/>
            <a:ext cx="10941982" cy="4249877"/>
          </a:xfrm>
          <a:prstGeom prst="rect">
            <a:avLst/>
          </a:prstGeom>
          <a:ln w="12700">
            <a:miter lim="400000"/>
          </a:ln>
        </p:spPr>
        <p:txBody>
          <a:bodyPr lIns="45719" tIns="45720" rIns="45719" bIns="45720" anchor="t">
            <a:normAutofit lnSpcReduction="20000"/>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800" b="1" dirty="0">
                <a:latin typeface="Microsoft YaHei Light" panose="020B0502040204020203" charset="-122"/>
                <a:ea typeface="+mj-lt"/>
                <a:cs typeface="+mj-lt"/>
              </a:rPr>
              <a:t>Enable data upload</a:t>
            </a:r>
            <a:r>
              <a:rPr lang="en-US" altLang="en-GB" sz="1800" dirty="0">
                <a:latin typeface="Microsoft YaHei Light" panose="020B0502040204020203" charset="-122"/>
                <a:ea typeface="+mj-lt"/>
                <a:cs typeface="+mj-lt"/>
              </a:rPr>
              <a:t>: Allow users to upload air quality data in CSV format for analysis.</a:t>
            </a:r>
            <a:endParaRPr lang="en-US" altLang="en-GB" sz="18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800" b="1" dirty="0">
                <a:latin typeface="Microsoft YaHei Light" panose="020B0502040204020203" charset="-122"/>
                <a:ea typeface="+mj-lt"/>
                <a:cs typeface="+mj-lt"/>
              </a:rPr>
              <a:t>Provide data cleaning and preprocessing</a:t>
            </a:r>
            <a:r>
              <a:rPr lang="en-US" altLang="en-GB" sz="1800" dirty="0">
                <a:latin typeface="Microsoft YaHei Light" panose="020B0502040204020203" charset="-122"/>
                <a:ea typeface="+mj-lt"/>
                <a:cs typeface="+mj-lt"/>
              </a:rPr>
              <a:t>: Automatically clean and parse date and numeric columns to ensure accurate analysis.</a:t>
            </a:r>
            <a:endParaRPr lang="en-US" altLang="en-GB" sz="18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800" b="1" dirty="0">
                <a:latin typeface="Microsoft YaHei Light" panose="020B0502040204020203" charset="-122"/>
                <a:ea typeface="+mj-lt"/>
                <a:cs typeface="+mj-lt"/>
              </a:rPr>
              <a:t>Support interactive exploration</a:t>
            </a:r>
            <a:r>
              <a:rPr lang="en-US" altLang="en-GB" sz="1800" dirty="0">
                <a:latin typeface="Microsoft YaHei Light" panose="020B0502040204020203" charset="-122"/>
                <a:ea typeface="+mj-lt"/>
                <a:cs typeface="+mj-lt"/>
              </a:rPr>
              <a:t>: Enable users to select specific air quality variables and date ranges to explore historical trends.</a:t>
            </a:r>
            <a:endParaRPr lang="en-US" altLang="en-GB" sz="18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800" b="1" dirty="0">
                <a:latin typeface="Microsoft YaHei Light" panose="020B0502040204020203" charset="-122"/>
                <a:ea typeface="+mj-lt"/>
                <a:cs typeface="+mj-lt"/>
              </a:rPr>
              <a:t>Visualize air quality trends</a:t>
            </a:r>
            <a:r>
              <a:rPr lang="en-US" altLang="en-GB" sz="1800" dirty="0">
                <a:latin typeface="Microsoft YaHei Light" panose="020B0502040204020203" charset="-122"/>
                <a:ea typeface="+mj-lt"/>
                <a:cs typeface="+mj-lt"/>
              </a:rPr>
              <a:t>: Display time-series charts of selected pollutants for clear and informative insights.</a:t>
            </a:r>
            <a:endParaRPr lang="en-US" altLang="en-GB" sz="18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800" b="1" dirty="0">
                <a:latin typeface="Microsoft YaHei Light" panose="020B0502040204020203" charset="-122"/>
                <a:ea typeface="+mj-lt"/>
                <a:cs typeface="+mj-lt"/>
              </a:rPr>
              <a:t>Implement forecasting</a:t>
            </a:r>
            <a:r>
              <a:rPr lang="en-US" altLang="en-GB" sz="1800" dirty="0">
                <a:latin typeface="Microsoft YaHei Light" panose="020B0502040204020203" charset="-122"/>
                <a:ea typeface="+mj-lt"/>
                <a:cs typeface="+mj-lt"/>
              </a:rPr>
              <a:t>: Use a simple Linear Regression model to predict future values based on historical data.</a:t>
            </a:r>
            <a:endParaRPr lang="en-US" altLang="en-GB" sz="18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800" b="1" dirty="0">
                <a:latin typeface="Microsoft YaHei Light" panose="020B0502040204020203" charset="-122"/>
                <a:ea typeface="+mj-lt"/>
                <a:cs typeface="+mj-lt"/>
              </a:rPr>
              <a:t>Offer summary statistics</a:t>
            </a:r>
            <a:r>
              <a:rPr lang="en-US" altLang="en-GB" sz="1800" dirty="0">
                <a:latin typeface="Microsoft YaHei Light" panose="020B0502040204020203" charset="-122"/>
                <a:ea typeface="+mj-lt"/>
                <a:cs typeface="+mj-lt"/>
              </a:rPr>
              <a:t>: Provide descriptive statistics for both historical and forecasted data to support interpretation.</a:t>
            </a:r>
            <a:endParaRPr lang="en-US" altLang="en-GB" sz="18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800" b="1" dirty="0">
                <a:latin typeface="Microsoft YaHei Light" panose="020B0502040204020203" charset="-122"/>
                <a:ea typeface="+mj-lt"/>
                <a:cs typeface="+mj-lt"/>
              </a:rPr>
              <a:t>Enable data export</a:t>
            </a:r>
            <a:r>
              <a:rPr lang="en-US" altLang="en-GB" sz="1800" dirty="0">
                <a:latin typeface="Microsoft YaHei Light" panose="020B0502040204020203" charset="-122"/>
                <a:ea typeface="+mj-lt"/>
                <a:cs typeface="+mj-lt"/>
              </a:rPr>
              <a:t>: Allow users to download forecasted results in CSV format for further analysis or reporting.</a:t>
            </a:r>
            <a:endParaRPr lang="en-US" altLang="en-GB" sz="1800" dirty="0">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sz="1800" b="1" dirty="0">
                <a:latin typeface="Microsoft YaHei Light" panose="020B0502040204020203" charset="-122"/>
                <a:ea typeface="+mj-lt"/>
                <a:cs typeface="+mj-lt"/>
              </a:rPr>
              <a:t>Ensure accessibility and ease of use</a:t>
            </a:r>
            <a:r>
              <a:rPr lang="en-US" altLang="en-GB" sz="1800" dirty="0">
                <a:latin typeface="Microsoft YaHei Light" panose="020B0502040204020203" charset="-122"/>
                <a:ea typeface="+mj-lt"/>
                <a:cs typeface="+mj-lt"/>
              </a:rPr>
              <a:t>: Design the interface to be intuitive and user-friendly, even for those without technical backgrounds.</a:t>
            </a:r>
            <a:endParaRPr lang="en-US" altLang="en-GB" sz="1800" dirty="0">
              <a:latin typeface="Microsoft YaHei Light" panose="020B0502040204020203" charset="-122"/>
              <a:ea typeface="+mj-lt"/>
              <a:cs typeface="+mj-lt"/>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a:solidFill>
                  <a:srgbClr val="383838"/>
                </a:solidFill>
                <a:latin typeface="Microsoft YaHei" panose="020B0503020204020204" charset="-122"/>
                <a:ea typeface="Merriweather Sans Regular ExtraBold"/>
                <a:cs typeface="Merriweather Sans Regular ExtraBold"/>
              </a:rPr>
              <a:t>SDG Relation</a:t>
            </a:r>
            <a:endParaRPr lang="en-US" sz="3350" b="1">
              <a:solidFill>
                <a:srgbClr val="383838"/>
              </a:solidFill>
              <a:latin typeface="Microsoft YaHei" panose="020B0503020204020204" charset="-122"/>
              <a:ea typeface="Merriweather Sans Regular ExtraBold"/>
              <a:cs typeface="Merriweather Sans Regular ExtraBold"/>
            </a:endParaRPr>
          </a:p>
        </p:txBody>
      </p:sp>
      <p:sp>
        <p:nvSpPr>
          <p:cNvPr id="13" name="Content Placeholder 2"/>
          <p:cNvSpPr txBox="1"/>
          <p:nvPr/>
        </p:nvSpPr>
        <p:spPr>
          <a:xfrm>
            <a:off x="751840" y="2270125"/>
            <a:ext cx="4845685" cy="4191000"/>
          </a:xfrm>
          <a:prstGeom prst="rect">
            <a:avLst/>
          </a:prstGeom>
          <a:ln w="12700">
            <a:miter lim="400000"/>
          </a:ln>
        </p:spPr>
        <p:txBody>
          <a:bodyPr lIns="45719" tIns="45720" rIns="45719" bIns="45720" anchor="ctr">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a:latin typeface="Microsoft YaHei Light" panose="020B0502040204020203" charset="-122"/>
                <a:ea typeface="+mj-lt"/>
                <a:cs typeface="+mj-lt"/>
              </a:rPr>
              <a:t>SDG 3: Good Health and Well-BeingSDG 3: Good Health and Well-Being</a:t>
            </a:r>
            <a:endParaRPr lang="en-US" altLang="en-GB" b="1">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The app helps monitor and forecast air pollution, which is a major risk factor for respiratory and cardiovascular diseases. By enabling early insights into pollution levels, the tool supports initiatives aimed at reducing health risks and promoting well-being.</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b="1">
                <a:latin typeface="Microsoft YaHei Light" panose="020B0502040204020203" charset="-122"/>
                <a:ea typeface="+mj-lt"/>
                <a:cs typeface="+mj-lt"/>
              </a:rPr>
              <a:t>SDG 13: Climate Action</a:t>
            </a:r>
            <a:endParaRPr lang="en-US" altLang="en-GB" b="1">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Although focused on air quality, the project supports climate action indirectly by encouraging environmental monitoring and awareness. Data-driven insights can inform policies that reduce emissions and mitigate the effects of climate change.</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tLang="en-GB">
              <a:latin typeface="Microsoft YaHei Light" panose="020B0502040204020203" charset="-122"/>
              <a:ea typeface="+mj-lt"/>
              <a:cs typeface="+mj-lt"/>
            </a:endParaRPr>
          </a:p>
        </p:txBody>
      </p:sp>
      <p:pic>
        <p:nvPicPr>
          <p:cNvPr id="4" name="Picture 3"/>
          <p:cNvPicPr/>
          <p:nvPr/>
        </p:nvPicPr>
        <p:blipFill>
          <a:blip r:embed="rId10"/>
          <a:stretch>
            <a:fillRect/>
          </a:stretch>
        </p:blipFill>
        <p:spPr>
          <a:xfrm>
            <a:off x="7245985" y="2056765"/>
            <a:ext cx="2519680" cy="1705610"/>
          </a:xfrm>
          <a:prstGeom prst="rect">
            <a:avLst/>
          </a:prstGeom>
        </p:spPr>
      </p:pic>
      <p:pic>
        <p:nvPicPr>
          <p:cNvPr id="5" name="Picture 4"/>
          <p:cNvPicPr/>
          <p:nvPr/>
        </p:nvPicPr>
        <p:blipFill>
          <a:blip r:embed="rId11"/>
          <a:stretch>
            <a:fillRect/>
          </a:stretch>
        </p:blipFill>
        <p:spPr>
          <a:xfrm>
            <a:off x="7468235" y="4018915"/>
            <a:ext cx="2367280" cy="214312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3" name="Rectangle"/>
          <p:cNvSpPr/>
          <p:nvPr/>
        </p:nvSpPr>
        <p:spPr>
          <a:xfrm>
            <a:off x="333039" y="1091983"/>
            <a:ext cx="10715116" cy="1362402"/>
          </a:xfrm>
          <a:prstGeom prst="rect">
            <a:avLst/>
          </a:prstGeom>
          <a:solidFill>
            <a:srgbClr val="FE2E45"/>
          </a:solidFill>
          <a:ln w="12700">
            <a:miter lim="400000"/>
          </a:ln>
        </p:spPr>
        <p:txBody>
          <a:bodyPr lIns="45719" rIns="45719" anchor="ctr"/>
          <a:lstStyle/>
          <a:p/>
        </p:txBody>
      </p:sp>
      <p:sp>
        <p:nvSpPr>
          <p:cNvPr id="8" name="Title 1"/>
          <p:cNvSpPr txBox="1"/>
          <p:nvPr/>
        </p:nvSpPr>
        <p:spPr>
          <a:xfrm>
            <a:off x="760710" y="1875060"/>
            <a:ext cx="10572656"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panose="020B0503020204020204" charset="-122"/>
                <a:ea typeface="Microsoft YaHei" panose="020B0503020204020204" charset="-122"/>
              </a:rPr>
              <a:t>Data</a:t>
            </a:r>
            <a:endParaRPr lang="en-US" sz="4000" dirty="0">
              <a:solidFill>
                <a:schemeClr val="tx1"/>
              </a:solidFill>
            </a:endParaRPr>
          </a:p>
        </p:txBody>
      </p:sp>
      <p:sp>
        <p:nvSpPr>
          <p:cNvPr id="5" name="Text Box 4"/>
          <p:cNvSpPr txBox="1"/>
          <p:nvPr/>
        </p:nvSpPr>
        <p:spPr>
          <a:xfrm>
            <a:off x="1225550" y="2816225"/>
            <a:ext cx="7410450" cy="3666490"/>
          </a:xfrm>
          <a:prstGeom prst="rect">
            <a:avLst/>
          </a:prstGeom>
        </p:spPr>
        <p:txBody>
          <a:bodyPr wrap="square">
            <a:noAutofit/>
          </a:bodyPr>
          <a:p>
            <a:r>
              <a:rPr lang="en-US" altLang="zh-CN" sz="2400">
                <a:solidFill>
                  <a:schemeClr val="bg1"/>
                </a:solidFill>
              </a:rPr>
              <a:t>Data Source:</a:t>
            </a:r>
            <a:endParaRPr lang="en-US" altLang="zh-CN" sz="2400">
              <a:solidFill>
                <a:schemeClr val="bg1"/>
              </a:solidFill>
            </a:endParaRPr>
          </a:p>
          <a:p>
            <a:r>
              <a:rPr lang="en-US" altLang="zh-CN" sz="1600">
                <a:solidFill>
                  <a:schemeClr val="bg1"/>
                </a:solidFill>
              </a:rPr>
              <a:t>The dashboard accepts air quality data uploaded by users in CSV format. This allows flexibility to analyze data from various sources, including local environmental agencies, open government datasets, academic research, or sensor networks.</a:t>
            </a:r>
            <a:endParaRPr lang="en-US" altLang="zh-CN" sz="1600">
              <a:solidFill>
                <a:schemeClr val="bg1"/>
              </a:solidFill>
            </a:endParaRPr>
          </a:p>
          <a:p>
            <a:r>
              <a:rPr lang="en-US" altLang="en-GB" sz="2400">
                <a:solidFill>
                  <a:schemeClr val="bg1"/>
                </a:solidFill>
              </a:rPr>
              <a:t>Output:</a:t>
            </a:r>
            <a:endParaRPr lang="en-US" altLang="en-GB" sz="2400">
              <a:solidFill>
                <a:schemeClr val="bg1"/>
              </a:solidFill>
            </a:endParaRPr>
          </a:p>
          <a:p>
            <a:r>
              <a:rPr lang="en-US" altLang="en-GB" sz="1600">
                <a:solidFill>
                  <a:schemeClr val="bg1"/>
                </a:solidFill>
              </a:rPr>
              <a:t>Historical and forecasted values are visualized as a continuous time series.</a:t>
            </a:r>
            <a:endParaRPr lang="en-US" altLang="en-GB" sz="1600">
              <a:solidFill>
                <a:schemeClr val="bg1"/>
              </a:solidFill>
            </a:endParaRPr>
          </a:p>
          <a:p>
            <a:r>
              <a:rPr lang="en-US" altLang="en-GB" sz="1600">
                <a:solidFill>
                  <a:schemeClr val="bg1"/>
                </a:solidFill>
              </a:rPr>
              <a:t>Forecasted results can be downloaded as a CSV file.</a:t>
            </a:r>
            <a:endParaRPr lang="en-US" altLang="en-GB" sz="1600">
              <a:solidFill>
                <a:schemeClr val="bg1"/>
              </a:solidFill>
            </a:endParaRPr>
          </a:p>
          <a:p>
            <a:r>
              <a:rPr lang="en-US" altLang="en-GB" sz="1600">
                <a:solidFill>
                  <a:schemeClr val="bg1"/>
                </a:solidFill>
              </a:rPr>
              <a:t>Summary statistics are provided for the forecasted period (mean, std, min, max, quartiles).</a:t>
            </a:r>
            <a:endParaRPr lang="en-US" altLang="en-GB" sz="1600">
              <a:solidFill>
                <a:schemeClr val="bg1"/>
              </a:solidFill>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71348" y="1476679"/>
            <a:ext cx="4872894" cy="579837"/>
          </a:xfrm>
          <a:prstGeom prst="rect">
            <a:avLst/>
          </a:prstGeom>
          <a:ln w="12700">
            <a:miter lim="400000"/>
          </a:ln>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hangingPunct="1">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erriweather Sans Regular ExtraBold"/>
                <a:cs typeface="Merriweather Sans Regular ExtraBold"/>
              </a:rPr>
              <a:t>Data Collection</a:t>
            </a:r>
            <a:endParaRPr lang="en-US" sz="3350" b="1" dirty="0">
              <a:solidFill>
                <a:srgbClr val="383838"/>
              </a:solidFill>
              <a:latin typeface="Microsoft YaHei" panose="020B0503020204020204" charset="-122"/>
              <a:ea typeface="Merriweather Sans Regular ExtraBold"/>
              <a:cs typeface="Merriweather Sans Regular ExtraBold"/>
            </a:endParaRPr>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 Sensor AAU 4K, Addis Ababa, Ethiopia (Purple Air/93739)</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 https://aqicn.org/station/@218920/</a:t>
            </a:r>
            <a:br>
              <a:rPr lang="en-US" altLang="en-GB">
                <a:latin typeface="Microsoft YaHei Light" panose="020B0502040204020203" charset="-122"/>
                <a:ea typeface="+mj-lt"/>
                <a:cs typeface="+mj-lt"/>
              </a:rPr>
            </a:br>
            <a:r>
              <a:rPr lang="en-US" altLang="en-GB">
                <a:latin typeface="Microsoft YaHei Light" panose="020B0502040204020203" charset="-122"/>
                <a:ea typeface="+mj-lt"/>
                <a:cs typeface="+mj-lt"/>
              </a:rPr>
              <a:t>Real-time Air Quality Index (AQI)</a:t>
            </a:r>
            <a:br>
              <a:rPr lang="en-US" altLang="en-GB">
                <a:latin typeface="Microsoft YaHei Light" panose="020B0502040204020203" charset="-122"/>
                <a:ea typeface="+mj-lt"/>
                <a:cs typeface="+mj-lt"/>
              </a:rPr>
            </a:br>
            <a:r>
              <a:rPr lang="en-US" altLang="en-GB">
                <a:latin typeface="Microsoft YaHei Light" panose="020B0502040204020203" charset="-122"/>
                <a:ea typeface="+mj-lt"/>
                <a:cs typeface="+mj-lt"/>
              </a:rPr>
              <a:t>ensor AAU 4K (Purple Air 93739) in Addis Ababa, Ethiopia is a low-cost, Wi‑Fi–enabled air quality monitor located at the Addis Ababa University College of Natural Sciences (King George VI Avenue, Arat Kilo).</a:t>
            </a:r>
            <a:endParaRPr lang="en-US" altLang="en-GB">
              <a:latin typeface="Microsoft YaHei Light" panose="020B0502040204020203" charset="-122"/>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altLang="en-GB">
                <a:latin typeface="Microsoft YaHei Light" panose="020B0502040204020203" charset="-122"/>
                <a:ea typeface="+mj-lt"/>
                <a:cs typeface="+mj-lt"/>
              </a:rPr>
              <a:t>The sensor’s data is publicly accessible through the AQICN platform and the WAQI API, making it a valuable resource for real-time air quality insights, environmental awareness, and academic research. </a:t>
            </a:r>
            <a:endParaRPr lang="en-US" altLang="en-GB">
              <a:latin typeface="Microsoft YaHei Light" panose="020B0502040204020203" charset="-122"/>
              <a:ea typeface="+mj-lt"/>
              <a:cs typeface="+mj-lt"/>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p:cNvPicPr>
            <a:picLocks noChangeAspect="1"/>
          </p:cNvPicPr>
          <p:nvPr/>
        </p:nvPicPr>
        <p:blipFill>
          <a:blip r:embed="rId1"/>
          <a:stretch>
            <a:fillRect/>
          </a:stretch>
        </p:blipFill>
        <p:spPr>
          <a:xfrm>
            <a:off x="461654" y="502466"/>
            <a:ext cx="1934776" cy="153113"/>
          </a:xfrm>
          <a:prstGeom prst="rect">
            <a:avLst/>
          </a:prstGeom>
          <a:ln w="12700">
            <a:miter lim="400000"/>
            <a:headEnd/>
            <a:tailEnd/>
          </a:ln>
        </p:spPr>
      </p:pic>
      <p:grpSp>
        <p:nvGrpSpPr>
          <p:cNvPr id="2" name="Group 1"/>
          <p:cNvGrpSpPr/>
          <p:nvPr/>
        </p:nvGrpSpPr>
        <p:grpSpPr>
          <a:xfrm>
            <a:off x="8396929" y="180373"/>
            <a:ext cx="3292787" cy="729780"/>
            <a:chOff x="8396929" y="180373"/>
            <a:chExt cx="3292787" cy="729780"/>
          </a:xfrm>
        </p:grpSpPr>
        <p:pic>
          <p:nvPicPr>
            <p:cNvPr id="14" name="Picture 13" descr="Picture 7"/>
            <p:cNvPicPr>
              <a:picLocks noChangeAspect="1"/>
            </p:cNvPicPr>
            <p:nvPr/>
          </p:nvPicPr>
          <p:blipFill>
            <a:blip r:embed="rId2"/>
            <a:stretch>
              <a:fillRect/>
            </a:stretch>
          </p:blipFill>
          <p:spPr>
            <a:xfrm>
              <a:off x="10148289" y="284959"/>
              <a:ext cx="1053632" cy="520606"/>
            </a:xfrm>
            <a:prstGeom prst="rect">
              <a:avLst/>
            </a:prstGeom>
            <a:ln w="12700" cap="flat">
              <a:noFill/>
              <a:miter lim="400000"/>
              <a:headEnd/>
              <a:tailEnd/>
            </a:ln>
            <a:effectLst/>
          </p:spPr>
        </p:pic>
        <p:pic>
          <p:nvPicPr>
            <p:cNvPr id="15" name="Picture 14" descr="Picture 9"/>
            <p:cNvPicPr>
              <a:picLocks noChangeAspect="1"/>
            </p:cNvPicPr>
            <p:nvPr/>
          </p:nvPicPr>
          <p:blipFill>
            <a:blip r:embed="rId3"/>
            <a:stretch>
              <a:fillRect/>
            </a:stretch>
          </p:blipFill>
          <p:spPr>
            <a:xfrm>
              <a:off x="9200391" y="225891"/>
              <a:ext cx="823093" cy="627822"/>
            </a:xfrm>
            <a:prstGeom prst="rect">
              <a:avLst/>
            </a:prstGeom>
            <a:ln w="12700" cap="flat">
              <a:noFill/>
              <a:miter lim="400000"/>
              <a:headEnd/>
              <a:tailEnd/>
            </a:ln>
            <a:effectLst/>
          </p:spPr>
        </p:pic>
        <p:pic>
          <p:nvPicPr>
            <p:cNvPr id="16" name="pasted-movie.png"/>
            <p:cNvPicPr>
              <a:picLocks noChangeAspect="1"/>
            </p:cNvPicPr>
            <p:nvPr/>
          </p:nvPicPr>
          <p:blipFill>
            <a:blip r:embed="rId4"/>
            <a:srcRect/>
            <a:stretch>
              <a:fillRect/>
            </a:stretch>
          </p:blipFill>
          <p:spPr>
            <a:xfrm>
              <a:off x="11333350" y="180373"/>
              <a:ext cx="356366" cy="729780"/>
            </a:xfrm>
            <a:prstGeom prst="rect">
              <a:avLst/>
            </a:prstGeom>
            <a:ln w="12700" cap="flat">
              <a:noFill/>
              <a:miter lim="400000"/>
              <a:headEnd/>
              <a:tailEnd/>
            </a:ln>
            <a:effectLst/>
          </p:spPr>
        </p:pic>
        <p:pic>
          <p:nvPicPr>
            <p:cNvPr id="17" name="pasted-movie.png"/>
            <p:cNvPicPr>
              <a:picLocks noChangeAspect="1"/>
            </p:cNvPicPr>
            <p:nvPr/>
          </p:nvPicPr>
          <p:blipFill>
            <a:blip r:embed="rId5"/>
            <a:srcRect l="13941" t="19365" r="13941" b="19365"/>
            <a:stretch>
              <a:fillRect/>
            </a:stretch>
          </p:blipFill>
          <p:spPr>
            <a:xfrm>
              <a:off x="8396929" y="225891"/>
              <a:ext cx="672033" cy="576141"/>
            </a:xfrm>
            <a:prstGeom prst="rect">
              <a:avLst/>
            </a:prstGeom>
            <a:ln w="12700" cap="flat">
              <a:noFill/>
              <a:miter lim="400000"/>
              <a:headEnd/>
              <a:tailEnd/>
            </a:ln>
            <a:effectLst/>
          </p:spPr>
        </p:pic>
      </p:grpSp>
      <mc:AlternateContent xmlns:mc="http://schemas.openxmlformats.org/markup-compatibility/2006" xmlns:p14="http://schemas.microsoft.com/office/powerpoint/2010/main">
        <mc:Choice Requires="p14">
          <p:contentPart r:id="rId6" p14:bwMode="auto">
            <p14:nvContentPartPr>
              <p14:cNvPr id="20" name="Ink 19"/>
              <p14:cNvContentPartPr/>
              <p14:nvPr/>
            </p14:nvContentPartPr>
            <p14:xfrm>
              <a:off x="9907437" y="716254"/>
              <a:ext cx="13252" cy="13252"/>
            </p14:xfrm>
          </p:contentPart>
        </mc:Choice>
        <mc:Fallback xmlns="">
          <p:pic>
            <p:nvPicPr>
              <p:cNvPr id="20" name="Ink 19"/>
            </p:nvPicPr>
            <p:blipFill>
              <a:blip r:embed="rId7"/>
            </p:blipFill>
            <p:spPr>
              <a:xfrm>
                <a:off x="9907437" y="716254"/>
                <a:ext cx="13252" cy="13252"/>
              </a:xfrm>
              <a:prstGeom prst="rect"/>
            </p:spPr>
          </p:pic>
        </mc:Fallback>
      </mc:AlternateContent>
      <p:sp>
        <p:nvSpPr>
          <p:cNvPr id="22" name="Rectangle"/>
          <p:cNvSpPr/>
          <p:nvPr/>
        </p:nvSpPr>
        <p:spPr>
          <a:xfrm>
            <a:off x="-2720" y="6663074"/>
            <a:ext cx="12215534" cy="243885"/>
          </a:xfrm>
          <a:prstGeom prst="rect">
            <a:avLst/>
          </a:prstGeom>
          <a:solidFill>
            <a:srgbClr val="4617DE"/>
          </a:solidFill>
          <a:ln w="12700">
            <a:miter lim="400000"/>
          </a:ln>
        </p:spPr>
        <p:txBody>
          <a:bodyPr lIns="45719" rIns="45719" anchor="ctr"/>
          <a:lstStyle/>
          <a:p/>
        </p:txBody>
      </p:sp>
      <mc:AlternateContent xmlns:mc="http://schemas.openxmlformats.org/markup-compatibility/2006" xmlns:p14="http://schemas.microsoft.com/office/powerpoint/2010/main">
        <mc:Choice Requires="p14">
          <p:contentPart r:id="rId8" p14:bwMode="auto">
            <p14:nvContentPartPr>
              <p14:cNvPr id="23" name="Ink 22"/>
              <p14:cNvContentPartPr/>
              <p14:nvPr/>
            </p14:nvContentPartPr>
            <p14:xfrm>
              <a:off x="1100137" y="565105"/>
              <a:ext cx="13252" cy="13252"/>
            </p14:xfrm>
          </p:contentPart>
        </mc:Choice>
        <mc:Fallback xmlns="">
          <p:pic>
            <p:nvPicPr>
              <p:cNvPr id="23" name="Ink 22"/>
            </p:nvPicPr>
            <p:blipFill>
              <a:blip r:embed="rId9"/>
            </p:blipFill>
            <p:spPr>
              <a:xfrm>
                <a:off x="1100137" y="565105"/>
                <a:ext cx="13252" cy="13252"/>
              </a:xfrm>
              <a:prstGeom prst="rect"/>
            </p:spPr>
          </p:pic>
        </mc:Fallback>
      </mc:AlternateContent>
      <p:sp>
        <p:nvSpPr>
          <p:cNvPr id="8" name="Title 1"/>
          <p:cNvSpPr txBox="1"/>
          <p:nvPr/>
        </p:nvSpPr>
        <p:spPr>
          <a:xfrm>
            <a:off x="842138" y="1074089"/>
            <a:ext cx="11349893" cy="579837"/>
          </a:xfrm>
          <a:prstGeom prst="rect">
            <a:avLst/>
          </a:prstGeom>
          <a:ln w="12700">
            <a:miter lim="400000"/>
          </a:ln>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FFC837"/>
                </a:solidFill>
                <a:uFillTx/>
                <a:latin typeface="Calibri Light" panose="020F0302020204030204"/>
                <a:ea typeface="Calibri Light" panose="020F0302020204030204"/>
                <a:cs typeface="Calibri Light" panose="020F0302020204030204"/>
                <a:sym typeface="Calibri Light" panose="020F0302020204030204"/>
              </a:defRPr>
            </a:lvl9pPr>
          </a:lstStyle>
          <a:p>
            <a:pPr defTabSz="795655">
              <a:defRPr sz="3395">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panose="020B0503020204020204" charset="-122"/>
                <a:ea typeface="Microsoft YaHei" panose="020B0503020204020204" charset="-122"/>
              </a:rPr>
              <a:t>Exploratory Data Analysis and Feature Engineering</a:t>
            </a:r>
            <a:endParaRPr lang="en-US" dirty="0"/>
          </a:p>
        </p:txBody>
      </p:sp>
      <p:sp>
        <p:nvSpPr>
          <p:cNvPr id="9" name="Content Placeholder 2"/>
          <p:cNvSpPr txBox="1"/>
          <p:nvPr/>
        </p:nvSpPr>
        <p:spPr>
          <a:xfrm>
            <a:off x="751976" y="2249738"/>
            <a:ext cx="10941982" cy="4249877"/>
          </a:xfrm>
          <a:prstGeom prst="rect">
            <a:avLst/>
          </a:prstGeom>
          <a:ln w="12700">
            <a:miter lim="400000"/>
          </a:ln>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FFFFFF"/>
                </a:solidFill>
                <a:uFillTx/>
                <a:latin typeface="+mj-lt"/>
                <a:ea typeface="+mj-ea"/>
                <a:cs typeface="+mj-cs"/>
                <a:sym typeface="Calibri" panose="020F0502020204030204"/>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a:latin typeface="Microsoft YaHei Light" panose="020B0502040204020203" charset="-122"/>
              <a:ea typeface="+mj-lt"/>
              <a:cs typeface="+mj-lt"/>
            </a:endParaRPr>
          </a:p>
        </p:txBody>
      </p:sp>
      <p:pic>
        <p:nvPicPr>
          <p:cNvPr id="3" name="Picture 2"/>
          <p:cNvPicPr>
            <a:picLocks noChangeAspect="1"/>
          </p:cNvPicPr>
          <p:nvPr/>
        </p:nvPicPr>
        <p:blipFill>
          <a:blip r:embed="rId10"/>
          <a:stretch>
            <a:fillRect/>
          </a:stretch>
        </p:blipFill>
        <p:spPr>
          <a:xfrm>
            <a:off x="751840" y="2149475"/>
            <a:ext cx="4208145" cy="3699510"/>
          </a:xfrm>
          <a:prstGeom prst="rect">
            <a:avLst/>
          </a:prstGeom>
        </p:spPr>
      </p:pic>
      <p:pic>
        <p:nvPicPr>
          <p:cNvPr id="4" name="Picture 3"/>
          <p:cNvPicPr>
            <a:picLocks noChangeAspect="1"/>
          </p:cNvPicPr>
          <p:nvPr/>
        </p:nvPicPr>
        <p:blipFill>
          <a:blip r:embed="rId11"/>
          <a:stretch>
            <a:fillRect/>
          </a:stretch>
        </p:blipFill>
        <p:spPr>
          <a:xfrm>
            <a:off x="5844540" y="2149475"/>
            <a:ext cx="5123180" cy="4064000"/>
          </a:xfrm>
          <a:prstGeom prst="rect">
            <a:avLst/>
          </a:prstGeom>
        </p:spPr>
      </p:pic>
      <p:sp>
        <p:nvSpPr>
          <p:cNvPr id="5" name="Text Box 4"/>
          <p:cNvSpPr txBox="1"/>
          <p:nvPr/>
        </p:nvSpPr>
        <p:spPr>
          <a:xfrm>
            <a:off x="5579110" y="1925638"/>
            <a:ext cx="5080000" cy="212725"/>
          </a:xfrm>
          <a:prstGeom prst="rect">
            <a:avLst/>
          </a:prstGeom>
        </p:spPr>
        <p:txBody>
          <a:bodyPr>
            <a:spAutoFit/>
          </a:bodyPr>
          <a:p>
            <a:pPr>
              <a:lnSpc>
                <a:spcPts val="950"/>
              </a:lnSpc>
            </a:pPr>
            <a:r>
              <a:rPr lang="en-US" altLang="zh-CN" sz="1600" b="0">
                <a:solidFill>
                  <a:schemeClr val="bg1"/>
                </a:solidFill>
                <a:latin typeface="Consolas" panose="020B0609020204030204"/>
                <a:ea typeface="Consolas" panose="020B0609020204030204"/>
              </a:rPr>
              <a:t> Distributions of Pollutants </a:t>
            </a:r>
            <a:endParaRPr lang="en-US" altLang="zh-CN" sz="1600" b="0">
              <a:solidFill>
                <a:schemeClr val="bg1"/>
              </a:solidFill>
              <a:latin typeface="Consolas" panose="020B0609020204030204"/>
              <a:ea typeface="Consolas" panose="020B0609020204030204"/>
            </a:endParaRPr>
          </a:p>
        </p:txBody>
      </p:sp>
      <p:sp>
        <p:nvSpPr>
          <p:cNvPr id="6" name="Text Box 5"/>
          <p:cNvSpPr txBox="1"/>
          <p:nvPr/>
        </p:nvSpPr>
        <p:spPr>
          <a:xfrm>
            <a:off x="842010" y="1843723"/>
            <a:ext cx="5080000" cy="212725"/>
          </a:xfrm>
          <a:prstGeom prst="rect">
            <a:avLst/>
          </a:prstGeom>
        </p:spPr>
        <p:txBody>
          <a:bodyPr>
            <a:spAutoFit/>
          </a:bodyPr>
          <a:p>
            <a:pPr>
              <a:lnSpc>
                <a:spcPts val="950"/>
              </a:lnSpc>
            </a:pPr>
            <a:r>
              <a:rPr lang="en-US" altLang="zh-CN" sz="1600" b="0">
                <a:solidFill>
                  <a:schemeClr val="bg1"/>
                </a:solidFill>
                <a:latin typeface="Consolas" panose="020B0609020204030204"/>
                <a:ea typeface="Consolas" panose="020B0609020204030204"/>
              </a:rPr>
              <a:t>Correlation Between Features</a:t>
            </a:r>
            <a:endParaRPr lang="en-US" altLang="zh-CN" sz="1600" b="0">
              <a:solidFill>
                <a:schemeClr val="bg1"/>
              </a:solidFill>
              <a:latin typeface="Consolas" panose="020B0609020204030204"/>
              <a:ea typeface="Consolas" panose="020B0609020204030204"/>
            </a:endParaRPr>
          </a:p>
        </p:txBody>
      </p:sp>
    </p:spTree>
  </p:cSld>
  <p:clrMapOvr>
    <a:masterClrMapping/>
  </p:clrMapOvr>
  <p:transition spd="med"/>
</p:sld>
</file>

<file path=ppt/theme/theme1.xml><?xml version="1.0" encoding="utf-8"?>
<a:theme xmlns:a="http://schemas.openxmlformats.org/drawingml/2006/main"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EFFFE"/>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9A02BA3BD6C54284F20B51199E6706" ma:contentTypeVersion="16" ma:contentTypeDescription="Create a new document." ma:contentTypeScope="" ma:versionID="50db4ba235eabe6491ab7857e29c0882">
  <xsd:schema xmlns:xsd="http://www.w3.org/2001/XMLSchema" xmlns:xs="http://www.w3.org/2001/XMLSchema" xmlns:p="http://schemas.microsoft.com/office/2006/metadata/properties" xmlns:ns2="6259e846-8b77-4076-b7b3-191dee427045" xmlns:ns3="97847797-b717-4ffb-b5fd-2a237f853cda" targetNamespace="http://schemas.microsoft.com/office/2006/metadata/properties" ma:root="true" ma:fieldsID="bdc0650e2d63736d94805c8d3699dd99" ns2:_="" ns3:_="">
    <xsd:import namespace="6259e846-8b77-4076-b7b3-191dee427045"/>
    <xsd:import namespace="97847797-b717-4ffb-b5fd-2a237f853c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_Flow_SignoffStatus" minOccurs="0"/>
                <xsd:element ref="ns2: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9e846-8b77-4076-b7b3-191dee427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Flow_SignoffStatus" ma:index="22" nillable="true" ma:displayName="Sign-off status" ma:internalName="Sign_x002d_off_x0020_status">
      <xsd:simpleType>
        <xsd:restriction base="dms:Text"/>
      </xsd:simpleType>
    </xsd:element>
    <xsd:element name="Time" ma:index="23" nillable="true" ma:displayName="Time" ma:format="DateOnly" ma:indexed="true" ma:internalName="Tim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7847797-b717-4ffb-b5fd-2a237f853cd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1c6c02b-ebe2-4c4d-aa1a-1071032b151f}" ma:internalName="TaxCatchAll" ma:showField="CatchAllData" ma:web="97847797-b717-4ffb-b5fd-2a237f853cd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7847797-b717-4ffb-b5fd-2a237f853cda" xsi:nil="true"/>
    <lcf76f155ced4ddcb4097134ff3c332f xmlns="6259e846-8b77-4076-b7b3-191dee427045">
      <Terms xmlns="http://schemas.microsoft.com/office/infopath/2007/PartnerControls"/>
    </lcf76f155ced4ddcb4097134ff3c332f>
    <_Flow_SignoffStatus xmlns="6259e846-8b77-4076-b7b3-191dee427045" xsi:nil="true"/>
    <Time xmlns="6259e846-8b77-4076-b7b3-191dee42704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5A1437-D0FC-45AE-95B7-D57A756B97CC}">
  <ds:schemaRefs/>
</ds:datastoreItem>
</file>

<file path=customXml/itemProps2.xml><?xml version="1.0" encoding="utf-8"?>
<ds:datastoreItem xmlns:ds="http://schemas.openxmlformats.org/officeDocument/2006/customXml" ds:itemID="{A22449C5-8A7C-4DDF-8BBD-9834F5F8D2B3}">
  <ds:schemaRefs/>
</ds:datastoreItem>
</file>

<file path=customXml/itemProps3.xml><?xml version="1.0" encoding="utf-8"?>
<ds:datastoreItem xmlns:ds="http://schemas.openxmlformats.org/officeDocument/2006/customXml" ds:itemID="{E2FFB1A3-86F8-4D83-B399-9B6D5E293CEC}">
  <ds:schemaRefs/>
</ds:datastoreItem>
</file>

<file path=docProps/app.xml><?xml version="1.0" encoding="utf-8"?>
<Properties xmlns="http://schemas.openxmlformats.org/officeDocument/2006/extended-properties" xmlns:vt="http://schemas.openxmlformats.org/officeDocument/2006/docPropsVTypes">
  <TotalTime>0</TotalTime>
  <Words>9559</Words>
  <Application>WPS Presentation</Application>
  <PresentationFormat>Widescreen</PresentationFormat>
  <Paragraphs>163</Paragraphs>
  <Slides>19</Slides>
  <Notes>17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19</vt:i4>
      </vt:variant>
    </vt:vector>
  </HeadingPairs>
  <TitlesOfParts>
    <vt:vector size="38" baseType="lpstr">
      <vt:lpstr>Arial</vt:lpstr>
      <vt:lpstr>SimSun</vt:lpstr>
      <vt:lpstr>Wingdings</vt:lpstr>
      <vt:lpstr>Calibri</vt:lpstr>
      <vt:lpstr>Calibri Light</vt:lpstr>
      <vt:lpstr>Arial</vt:lpstr>
      <vt:lpstr>Helvetica Neue Thin</vt:lpstr>
      <vt:lpstr>Segoe Print</vt:lpstr>
      <vt:lpstr>Myriad Pro Semibold</vt:lpstr>
      <vt:lpstr>Microsoft YaHei</vt:lpstr>
      <vt:lpstr>Merriweather Sans Light</vt:lpstr>
      <vt:lpstr>Microsoft YaHei Light</vt:lpstr>
      <vt:lpstr>Courier New</vt:lpstr>
      <vt:lpstr>Merriweather Sans Regular</vt:lpstr>
      <vt:lpstr>Merriweather Sans Regular ExtraBold</vt:lpstr>
      <vt:lpstr>Arial Unicode MS</vt:lpstr>
      <vt:lpstr>Calibri</vt:lpstr>
      <vt:lpstr>Consolas</vt:lpstr>
      <vt:lpstr>frontiertech</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Hana Teshome</cp:lastModifiedBy>
  <cp:revision>21</cp:revision>
  <dcterms:created xsi:type="dcterms:W3CDTF">2025-06-10T06:27:00Z</dcterms:created>
  <dcterms:modified xsi:type="dcterms:W3CDTF">2025-06-16T17:35:46Z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0x0101007E9A02BA3BD6C54284F20B51199E6706</vt:lpwstr>
  </property>
  <property fmtid="{D5CDD505-2E9C-101B-9397-08002B2CF9AE}" pid="3" name="MediaServiceImageTags">
    <vt:lpwstr/>
  </property>
  <property fmtid="{D5CDD505-2E9C-101B-9397-08002B2CF9AE}" pid="4" name="ICV">
    <vt:lpwstr>3943AA1681CF49AE8DB892E1771794C3_13</vt:lpwstr>
  </property>
  <property fmtid="{D5CDD505-2E9C-101B-9397-08002B2CF9AE}" pid="5" name="KSOProductBuildVer">
    <vt:lpwstr>2057-12.2.0.21183</vt:lpwstr>
  </property>
</Properties>
</file>